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60" r:id="rId1"/>
  </p:sldMasterIdLst>
  <p:notesMasterIdLst>
    <p:notesMasterId r:id="rId37"/>
  </p:notesMasterIdLst>
  <p:sldIdLst>
    <p:sldId id="256" r:id="rId2"/>
    <p:sldId id="548" r:id="rId3"/>
    <p:sldId id="310" r:id="rId4"/>
    <p:sldId id="554" r:id="rId5"/>
    <p:sldId id="557" r:id="rId6"/>
    <p:sldId id="340" r:id="rId7"/>
    <p:sldId id="546" r:id="rId8"/>
    <p:sldId id="349" r:id="rId9"/>
    <p:sldId id="532" r:id="rId10"/>
    <p:sldId id="533" r:id="rId11"/>
    <p:sldId id="534" r:id="rId12"/>
    <p:sldId id="552" r:id="rId13"/>
    <p:sldId id="338" r:id="rId14"/>
    <p:sldId id="339" r:id="rId15"/>
    <p:sldId id="537" r:id="rId16"/>
    <p:sldId id="535" r:id="rId17"/>
    <p:sldId id="536" r:id="rId18"/>
    <p:sldId id="266" r:id="rId19"/>
    <p:sldId id="560" r:id="rId20"/>
    <p:sldId id="307" r:id="rId21"/>
    <p:sldId id="561" r:id="rId22"/>
    <p:sldId id="562" r:id="rId23"/>
    <p:sldId id="549" r:id="rId24"/>
    <p:sldId id="553" r:id="rId25"/>
    <p:sldId id="547" r:id="rId26"/>
    <p:sldId id="541" r:id="rId27"/>
    <p:sldId id="542" r:id="rId28"/>
    <p:sldId id="540" r:id="rId29"/>
    <p:sldId id="543" r:id="rId30"/>
    <p:sldId id="311" r:id="rId31"/>
    <p:sldId id="538" r:id="rId32"/>
    <p:sldId id="544" r:id="rId33"/>
    <p:sldId id="545" r:id="rId34"/>
    <p:sldId id="539" r:id="rId35"/>
    <p:sldId id="55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an Yahav" initials="EY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CC"/>
    <a:srgbClr val="23538D"/>
    <a:srgbClr val="6600CC"/>
    <a:srgbClr val="3FB228"/>
    <a:srgbClr val="EA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10" autoAdjust="0"/>
    <p:restoredTop sz="86383" autoAdjust="0"/>
  </p:normalViewPr>
  <p:slideViewPr>
    <p:cSldViewPr snapToGrid="0">
      <p:cViewPr varScale="1">
        <p:scale>
          <a:sx n="142" d="100"/>
          <a:sy n="142" d="100"/>
        </p:scale>
        <p:origin x="216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713" y="5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D60B8-AF6D-4E1E-B420-1A6064C3EA5F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B8282-A514-488D-A26C-EAF71787E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8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07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10436dcc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410436dcc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278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25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10436dccc_2_4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g410436dccc_2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3738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6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61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0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63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10436dccc_2_4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g410436dccc_2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6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8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48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90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6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4268bab962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4268bab962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4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56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30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183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1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2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59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1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5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1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62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B8282-A514-488D-A26C-EAF71787E9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801CF-0EF3-4E0F-9866-445F4FA34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A1DCEC-001B-427D-A790-4A6C39EEF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99A7-1614-4CB1-B111-B132E6228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8575-138F-4D54-BD4F-E82F5348D9B4}" type="datetime1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AF794-CF64-4A4C-875B-90EE7260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E20C8-F6FE-4B91-8D79-22F2A1BC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08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C760-FE6A-4C5F-A182-8020D956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0B134-16CA-42D5-8A70-EAFA8FBCC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0048F-23BF-4FE7-BA52-48A19ED34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8C1C-6D70-4191-96D6-ECC9B9B4646D}" type="datetime1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350F2-3CA4-4804-8A30-618A9395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2C66-3241-4823-97FD-4D198639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A8F5B-6E79-4B74-90AC-D864E906B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553FB-E56F-4F60-A728-EEDB49862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F6812-3F2F-4050-ADC5-CE0418B87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58BC4-FA7D-4EA3-81B9-2454B264344D}" type="datetime1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0B9DB-9D7E-44AC-9CF7-A53480AE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008C5-7A50-4DB9-8F43-9050D5FE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2953B-9FA3-4FD0-BB6E-B5D41517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E20ED-5EDB-4F1D-BCA3-53E4002D4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8DD9F-986B-4C4B-8F21-BEE1F9DF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B14D-AC6F-414A-BAB3-FECD0EA90E02}" type="datetime1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4E02B-91AA-44A7-BC55-5E8552D9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24111-4065-4694-B094-CBD7886A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1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A8C61-7251-48D9-BD75-FDC1DCFD0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2D2E2-EE8C-46B8-8F84-A2F55A861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A1011-F586-4EDE-A2E2-E4D52D8E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91C9-0FD7-430A-8AAC-9C6E8E30556A}" type="datetime1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9AC10-3DF8-447F-A3DF-32CC418AC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A8CA0-01DA-4D8D-B48D-C7484569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9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31FD-AB2F-4336-94E4-30BFBBF9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198F3-88B7-49E3-B796-632EEFAAF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72C71-8758-4398-8128-C5DA74EC8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D63F6-8BD5-4C9C-A2D7-0AB6CACAD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10F8-E45D-4EB5-B926-5A6488C24A80}" type="datetime1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053E2-B636-47F3-BB6B-AA01597C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DD4-8696-48C2-9AF0-A19F861E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46795-39DF-4EEA-A981-A2F906564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78928-06A6-46A3-BEBB-B1A46C197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04C3E-7441-4752-9AFF-D9DD9A681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E6267-36B1-45E7-9D0E-C036A7705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DDAAE-9442-424D-BA71-B75FAD739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F1323-3098-403A-AC3A-0A0AC23E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8945F-E3C8-4116-A4E9-3ECEDDD653F7}" type="datetime1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24156-8EB3-45C7-83D5-322EBF73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85282F-C06C-41A8-8325-3D57946F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6105B-011E-4D49-987A-28D4F94F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2F10E-5312-4A9F-A420-7E858FDF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75EF8-F8AF-44A7-B676-3DFA27BE49E3}" type="datetime1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48C7F-0AE9-4AE2-88FF-743B7540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F2F60-A693-4D3A-B31F-B7E4E525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7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16C538-EDA5-4433-8229-AB7ED8F7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2B6BD-BA3D-4D67-8AEB-8DBDDF82D01D}" type="datetime1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76F85-D623-4CBD-A40B-6D8AD8BF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C145F-5B5C-434F-A057-82F2A9AC1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4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44F5-AAAC-48DB-94AF-5A108B8C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EF485-2E9A-48E1-BE90-6A8194481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A7B4-FFB4-421B-AC43-85EFE9EA8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2EC60-24A8-4360-856E-FBDAADAA4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CC321-0694-4BEF-A80A-E09A732E3FB6}" type="datetime1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B1586-E79A-43F5-AEB4-F605807EE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B1A8D-95E0-4875-A1B4-1D529BFF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2EE0-16C3-4218-A32D-E5702098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07ED9-00E1-4842-9F0E-8F9ACA278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2CCA3-7907-413B-9A89-58C3DC9A1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3D154F-EBB5-46A8-BE62-7D8AFECED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3525-9E56-44C4-94D5-03DF222B53BB}" type="datetime1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0923B-AE70-4DE4-84A4-05AD0473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101FA-3EA4-4BC0-B327-8F721A01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637213-3131-4D4F-BCAA-EDD92C6CE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A1BC7-6439-4C55-9A41-7892245C3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DAAEB-DE79-45CE-8C96-64F277145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9976-6CA0-4FCB-A0D4-8190C2807176}" type="datetime1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65FA-8078-4E3C-9F6F-F891BEBDD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78D0A-ABE9-487E-B374-052C09079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9CA96-42A0-41CE-85A1-BA26AD793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46675" y="4770936"/>
            <a:ext cx="8860654" cy="686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3200" b="1" dirty="0">
                <a:latin typeface="+mn-lt"/>
                <a:cs typeface="David" panose="020E0502060401010101" pitchFamily="34" charset="-79"/>
              </a:rPr>
              <a:t>Uri </a:t>
            </a:r>
            <a:r>
              <a:rPr lang="en-US" sz="3200" b="1" dirty="0">
                <a:latin typeface="+mn-lt"/>
                <a:cs typeface="Calibri" panose="020F0502020204030204" pitchFamily="34" charset="0"/>
              </a:rPr>
              <a:t>Alon</a:t>
            </a:r>
            <a:r>
              <a:rPr lang="en-US" sz="3200" dirty="0">
                <a:latin typeface="+mn-lt"/>
                <a:cs typeface="Calibri" panose="020F0502020204030204" pitchFamily="34" charset="0"/>
              </a:rPr>
              <a:t>,</a:t>
            </a:r>
            <a:r>
              <a:rPr lang="en-US" sz="32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+mn-lt"/>
                <a:cs typeface="Calibri" panose="020F0502020204030204" pitchFamily="34" charset="0"/>
              </a:rPr>
              <a:t>Meital</a:t>
            </a:r>
            <a:r>
              <a:rPr lang="en-US" sz="32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+mn-lt"/>
                <a:cs typeface="Calibri" panose="020F0502020204030204" pitchFamily="34" charset="0"/>
              </a:rPr>
              <a:t>Zilberstein</a:t>
            </a:r>
            <a:r>
              <a:rPr lang="en-US" sz="3200" dirty="0">
                <a:latin typeface="+mn-lt"/>
                <a:cs typeface="Calibri" panose="020F0502020204030204" pitchFamily="34" charset="0"/>
              </a:rPr>
              <a:t>, Omer Levy,  Eran </a:t>
            </a:r>
            <a:r>
              <a:rPr lang="en-US" sz="3200" dirty="0" err="1">
                <a:latin typeface="+mn-lt"/>
                <a:cs typeface="Calibri" panose="020F0502020204030204" pitchFamily="34" charset="0"/>
              </a:rPr>
              <a:t>Yahav</a:t>
            </a:r>
            <a:r>
              <a:rPr lang="en-US" sz="3200" dirty="0">
                <a:latin typeface="+mn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84671" y="2277933"/>
            <a:ext cx="9222658" cy="1929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cs typeface="David" panose="020E0502060401010101" pitchFamily="34" charset="-79"/>
              </a:rPr>
              <a:t>code2vec</a:t>
            </a:r>
            <a:r>
              <a:rPr lang="en-US" sz="4800" b="1" dirty="0">
                <a:solidFill>
                  <a:srgbClr val="23538D"/>
                </a:solidFill>
                <a:cs typeface="David" panose="020E0502060401010101" pitchFamily="34" charset="-79"/>
              </a:rPr>
              <a:t>: </a:t>
            </a:r>
          </a:p>
          <a:p>
            <a:r>
              <a:rPr lang="en-US" sz="3600" b="1" dirty="0">
                <a:solidFill>
                  <a:srgbClr val="23538D"/>
                </a:solidFill>
                <a:cs typeface="David" panose="020E0502060401010101" pitchFamily="34" charset="-79"/>
              </a:rPr>
              <a:t>Learning Distributed Representations of Code</a:t>
            </a:r>
          </a:p>
          <a:p>
            <a:endParaRPr lang="en-US" sz="4800" b="1" dirty="0">
              <a:solidFill>
                <a:srgbClr val="23538D"/>
              </a:solidFill>
              <a:cs typeface="David" panose="020E0502060401010101" pitchFamily="34" charset="-79"/>
            </a:endParaRPr>
          </a:p>
        </p:txBody>
      </p:sp>
      <p:pic>
        <p:nvPicPr>
          <p:cNvPr id="1026" name="Picture 2" descr="תוצאת תמונה">
            <a:extLst>
              <a:ext uri="{FF2B5EF4-FFF2-40B4-BE49-F238E27FC236}">
                <a16:creationId xmlns:a16="http://schemas.microsoft.com/office/drawing/2014/main" id="{AD8B5B72-6C83-4061-A029-4B34CE33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68" y="6179148"/>
            <a:ext cx="618326" cy="6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dit photo">
            <a:extLst>
              <a:ext uri="{FF2B5EF4-FFF2-40B4-BE49-F238E27FC236}">
                <a16:creationId xmlns:a16="http://schemas.microsoft.com/office/drawing/2014/main" id="{C831C22B-77CF-4DCB-85EA-4333B4B8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05" y="3627661"/>
            <a:ext cx="1149336" cy="1149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mer Levy">
            <a:extLst>
              <a:ext uri="{FF2B5EF4-FFF2-40B4-BE49-F238E27FC236}">
                <a16:creationId xmlns:a16="http://schemas.microsoft.com/office/drawing/2014/main" id="{12A25368-3188-49B5-B395-E0057ECA4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14685"/>
          <a:stretch/>
        </p:blipFill>
        <p:spPr bwMode="auto">
          <a:xfrm>
            <a:off x="6826805" y="3626788"/>
            <a:ext cx="1149336" cy="11510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ran Yahav">
            <a:extLst>
              <a:ext uri="{FF2B5EF4-FFF2-40B4-BE49-F238E27FC236}">
                <a16:creationId xmlns:a16="http://schemas.microsoft.com/office/drawing/2014/main" id="{CBF2BD5B-0DC7-4D8C-BBD6-5B196F5D3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r="3977"/>
          <a:stretch/>
        </p:blipFill>
        <p:spPr bwMode="auto">
          <a:xfrm>
            <a:off x="9161155" y="3619854"/>
            <a:ext cx="1149336" cy="11510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A8CC191-DCFA-4660-B627-16E458A736B0}"/>
              </a:ext>
            </a:extLst>
          </p:cNvPr>
          <p:cNvSpPr txBox="1">
            <a:spLocks/>
          </p:cNvSpPr>
          <p:nvPr/>
        </p:nvSpPr>
        <p:spPr>
          <a:xfrm>
            <a:off x="5334512" y="6126471"/>
            <a:ext cx="2253970" cy="6183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latin typeface="+mn-lt"/>
                <a:cs typeface="David" panose="020E0502060401010101" pitchFamily="34" charset="-79"/>
              </a:rPr>
              <a:t>Technion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6BEB8-33E9-4B67-8790-060641FB0466}"/>
              </a:ext>
            </a:extLst>
          </p:cNvPr>
          <p:cNvSpPr/>
          <p:nvPr/>
        </p:nvSpPr>
        <p:spPr>
          <a:xfrm>
            <a:off x="6740780" y="5454464"/>
            <a:ext cx="1321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cs typeface="David" panose="020E0502060401010101" pitchFamily="34" charset="-79"/>
              </a:rPr>
              <a:t>Facebook AI</a:t>
            </a:r>
          </a:p>
          <a:p>
            <a:pPr algn="ctr"/>
            <a:r>
              <a:rPr lang="en-US" dirty="0">
                <a:cs typeface="David" panose="020E0502060401010101" pitchFamily="34" charset="-79"/>
              </a:rPr>
              <a:t>Research</a:t>
            </a:r>
            <a:endParaRPr lang="en-US" dirty="0"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0ABCE7-079D-4010-A7D5-99CD31DC8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55" y="3627661"/>
            <a:ext cx="1149336" cy="1149336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E84AB2-D76B-4095-9222-0FF19306E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3566"/>
            <a:ext cx="2868680" cy="10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8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304800" y="457883"/>
            <a:ext cx="11887199" cy="875139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 Representations (“embeddings”)</a:t>
            </a:r>
            <a:endParaRPr b="1" dirty="0">
              <a:solidFill>
                <a:srgbClr val="2353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C7906D-102B-4AC6-909A-516E8B08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64DCF865-AAF0-4158-8BBB-7A489E8B4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550744"/>
              </p:ext>
            </p:extLst>
          </p:nvPr>
        </p:nvGraphicFramePr>
        <p:xfrm>
          <a:off x="5172932" y="2081381"/>
          <a:ext cx="2177142" cy="350520"/>
        </p:xfrm>
        <a:graphic>
          <a:graphicData uri="http://schemas.openxmlformats.org/drawingml/2006/table">
            <a:tbl>
              <a:tblPr firstRow="1" bandRow="1"/>
              <a:tblGrid>
                <a:gridCol w="36285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C90EBD8-1C13-4E19-BA7A-FAB4198F6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150982"/>
              </p:ext>
            </p:extLst>
          </p:nvPr>
        </p:nvGraphicFramePr>
        <p:xfrm>
          <a:off x="5172932" y="2636553"/>
          <a:ext cx="2177142" cy="350520"/>
        </p:xfrm>
        <a:graphic>
          <a:graphicData uri="http://schemas.openxmlformats.org/drawingml/2006/table">
            <a:tbl>
              <a:tblPr firstRow="1" bandRow="1"/>
              <a:tblGrid>
                <a:gridCol w="36285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76C5E96-115C-459F-AE85-D21EAE37D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934959"/>
              </p:ext>
            </p:extLst>
          </p:nvPr>
        </p:nvGraphicFramePr>
        <p:xfrm>
          <a:off x="5172932" y="3191725"/>
          <a:ext cx="2177142" cy="350520"/>
        </p:xfrm>
        <a:graphic>
          <a:graphicData uri="http://schemas.openxmlformats.org/drawingml/2006/table">
            <a:tbl>
              <a:tblPr firstRow="1" bandRow="1"/>
              <a:tblGrid>
                <a:gridCol w="36285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FC43513C-27ED-4FD8-A7D3-41F7BC40E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054461"/>
              </p:ext>
            </p:extLst>
          </p:nvPr>
        </p:nvGraphicFramePr>
        <p:xfrm>
          <a:off x="5172932" y="3746897"/>
          <a:ext cx="2177142" cy="350520"/>
        </p:xfrm>
        <a:graphic>
          <a:graphicData uri="http://schemas.openxmlformats.org/drawingml/2006/table">
            <a:tbl>
              <a:tblPr firstRow="1" bandRow="1"/>
              <a:tblGrid>
                <a:gridCol w="36285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781EC75E-0B47-4048-AFC5-2F65CA60F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750474"/>
              </p:ext>
            </p:extLst>
          </p:nvPr>
        </p:nvGraphicFramePr>
        <p:xfrm>
          <a:off x="5172932" y="4302069"/>
          <a:ext cx="2177142" cy="350520"/>
        </p:xfrm>
        <a:graphic>
          <a:graphicData uri="http://schemas.openxmlformats.org/drawingml/2006/table">
            <a:tbl>
              <a:tblPr firstRow="1" bandRow="1"/>
              <a:tblGrid>
                <a:gridCol w="36285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36285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ACB63BFE-041B-471D-B279-15C0BB0858E5}"/>
              </a:ext>
            </a:extLst>
          </p:cNvPr>
          <p:cNvSpPr/>
          <p:nvPr/>
        </p:nvSpPr>
        <p:spPr>
          <a:xfrm>
            <a:off x="2901272" y="5205135"/>
            <a:ext cx="5906572" cy="533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</a:rPr>
              <a:t>sim(</a:t>
            </a:r>
            <a:r>
              <a:rPr lang="en-US" sz="2667" b="1" dirty="0">
                <a:ln w="0"/>
                <a:solidFill>
                  <a:schemeClr val="tx2"/>
                </a:solidFill>
                <a:latin typeface="Consolas" panose="020B0609020204030204" pitchFamily="49" charset="0"/>
              </a:rPr>
              <a:t>good</a:t>
            </a:r>
            <a:r>
              <a:rPr lang="en-US" sz="2667" b="1" dirty="0">
                <a:ln w="0"/>
                <a:latin typeface="Consolas" panose="020B0609020204030204" pitchFamily="49" charset="0"/>
              </a:rPr>
              <a:t>,</a:t>
            </a:r>
            <a:r>
              <a:rPr lang="en-US" sz="2667" b="1" dirty="0">
                <a:ln w="0"/>
                <a:solidFill>
                  <a:schemeClr val="tx2"/>
                </a:solidFill>
                <a:latin typeface="Consolas" panose="020B0609020204030204" pitchFamily="49" charset="0"/>
              </a:rPr>
              <a:t> great</a:t>
            </a:r>
            <a:r>
              <a:rPr lang="en-US" sz="2667" dirty="0">
                <a:ln w="0"/>
              </a:rPr>
              <a:t>) &gt; sim(</a:t>
            </a:r>
            <a:r>
              <a:rPr lang="en-US" sz="2667" b="1" dirty="0">
                <a:ln w="0"/>
                <a:solidFill>
                  <a:schemeClr val="tx2"/>
                </a:solidFill>
                <a:latin typeface="Consolas" panose="020B0609020204030204" pitchFamily="49" charset="0"/>
              </a:rPr>
              <a:t>a</a:t>
            </a:r>
            <a:r>
              <a:rPr lang="en-US" sz="2667" b="1" dirty="0">
                <a:ln w="0"/>
                <a:latin typeface="Consolas" panose="020B0609020204030204" pitchFamily="49" charset="0"/>
              </a:rPr>
              <a:t>,</a:t>
            </a:r>
            <a:r>
              <a:rPr lang="en-US" sz="2667" b="1" dirty="0">
                <a:ln w="0"/>
                <a:solidFill>
                  <a:schemeClr val="tx2"/>
                </a:solidFill>
                <a:latin typeface="Consolas" panose="020B0609020204030204" pitchFamily="49" charset="0"/>
              </a:rPr>
              <a:t> bad</a:t>
            </a:r>
            <a:r>
              <a:rPr lang="en-US" sz="2667" dirty="0">
                <a:ln w="0"/>
              </a:rPr>
              <a:t>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35EE75-1417-4ECE-A9B5-5CEA2781F08E}"/>
              </a:ext>
            </a:extLst>
          </p:cNvPr>
          <p:cNvSpPr/>
          <p:nvPr/>
        </p:nvSpPr>
        <p:spPr>
          <a:xfrm>
            <a:off x="3712076" y="1950693"/>
            <a:ext cx="1325630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D13164-B98D-4AC2-A1F6-39E8BDBD2B36}"/>
              </a:ext>
            </a:extLst>
          </p:cNvPr>
          <p:cNvSpPr/>
          <p:nvPr/>
        </p:nvSpPr>
        <p:spPr>
          <a:xfrm>
            <a:off x="3712379" y="2488472"/>
            <a:ext cx="1229397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449EAA-A5B0-42E4-BCA9-D86FEE8C7C83}"/>
              </a:ext>
            </a:extLst>
          </p:cNvPr>
          <p:cNvSpPr/>
          <p:nvPr/>
        </p:nvSpPr>
        <p:spPr>
          <a:xfrm>
            <a:off x="3712076" y="3073376"/>
            <a:ext cx="856774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talk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48DD65-E5C8-467F-A41A-C8BFCC13C770}"/>
              </a:ext>
            </a:extLst>
          </p:cNvPr>
          <p:cNvSpPr/>
          <p:nvPr/>
        </p:nvSpPr>
        <p:spPr>
          <a:xfrm>
            <a:off x="3712076" y="3627296"/>
            <a:ext cx="1114530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great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ACD693C-11BB-4BDD-BF8E-9C3B79ACE48E}"/>
              </a:ext>
            </a:extLst>
          </p:cNvPr>
          <p:cNvSpPr/>
          <p:nvPr/>
        </p:nvSpPr>
        <p:spPr>
          <a:xfrm>
            <a:off x="3726480" y="4209827"/>
            <a:ext cx="1100126" cy="6155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11700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7326D-5878-4577-87BF-6F4F83CB8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551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Two main challenges in encoding programs:</a:t>
            </a:r>
          </a:p>
          <a:p>
            <a:pPr marL="0" indent="0">
              <a:buNone/>
            </a:pPr>
            <a:endParaRPr lang="en-US" sz="3200" dirty="0"/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How to decompose programs to smaller building blocks?</a:t>
            </a:r>
          </a:p>
          <a:p>
            <a:pPr lvl="2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Small enough to repeat across programs</a:t>
            </a:r>
          </a:p>
          <a:p>
            <a:pPr lvl="2"/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Large enough to be meaningful</a:t>
            </a:r>
          </a:p>
          <a:p>
            <a:pPr marL="914400" lvl="2" indent="0">
              <a:buNone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How do we aggregate a set of these building blocks?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8E643-A41E-441D-BB2B-6D788579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11</a:t>
            </a:fld>
            <a:endParaRPr lang="en-US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74443148-DAFE-4194-84C9-9A0E91B3F984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 to our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B5C2B-460C-4BF9-A88D-0B1A085054B0}"/>
              </a:ext>
            </a:extLst>
          </p:cNvPr>
          <p:cNvSpPr txBox="1"/>
          <p:nvPr/>
        </p:nvSpPr>
        <p:spPr>
          <a:xfrm>
            <a:off x="8093528" y="3521084"/>
            <a:ext cx="3777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the “bias-variance tradeoff”</a:t>
            </a:r>
            <a:endParaRPr lang="en-US" sz="2400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62E272E-4484-4A9C-A695-3165CCA836B7}"/>
              </a:ext>
            </a:extLst>
          </p:cNvPr>
          <p:cNvSpPr/>
          <p:nvPr/>
        </p:nvSpPr>
        <p:spPr>
          <a:xfrm>
            <a:off x="7839346" y="3429000"/>
            <a:ext cx="228600" cy="696686"/>
          </a:xfrm>
          <a:prstGeom prst="rightBrace">
            <a:avLst>
              <a:gd name="adj1" fmla="val 37500"/>
              <a:gd name="adj2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513C1F-4A23-4E70-9CE6-247477131248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Code2vec: High-level Overview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8C8A9D6D-F00F-4D3C-99B6-D5341E134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41" y="2562962"/>
            <a:ext cx="3007310" cy="132343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String[]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_____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altLang="en-US" sz="16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final </a:t>
            </a:r>
            <a:r>
              <a:rPr lang="en-US" alt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String[]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alt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newArray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D71522-6342-41B0-B21E-B83486704950}"/>
              </a:ext>
            </a:extLst>
          </p:cNvPr>
          <p:cNvSpPr/>
          <p:nvPr/>
        </p:nvSpPr>
        <p:spPr>
          <a:xfrm>
            <a:off x="4584159" y="1588415"/>
            <a:ext cx="312516" cy="3240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4B935E0-55FB-4BBA-8D3F-540961E3C3B0}"/>
              </a:ext>
            </a:extLst>
          </p:cNvPr>
          <p:cNvSpPr/>
          <p:nvPr/>
        </p:nvSpPr>
        <p:spPr>
          <a:xfrm>
            <a:off x="4584159" y="2323972"/>
            <a:ext cx="312516" cy="3240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5800C5F-7CA9-43CC-95EC-B966B75B376A}"/>
              </a:ext>
            </a:extLst>
          </p:cNvPr>
          <p:cNvSpPr/>
          <p:nvPr/>
        </p:nvSpPr>
        <p:spPr>
          <a:xfrm>
            <a:off x="4584159" y="3062636"/>
            <a:ext cx="312516" cy="3240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E04440E-7EF3-4BA5-8D46-A8ADF05C9F44}"/>
              </a:ext>
            </a:extLst>
          </p:cNvPr>
          <p:cNvSpPr/>
          <p:nvPr/>
        </p:nvSpPr>
        <p:spPr>
          <a:xfrm>
            <a:off x="4584159" y="3801300"/>
            <a:ext cx="312516" cy="3240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49DE856-52BC-4AEE-A489-37DB134798D3}"/>
              </a:ext>
            </a:extLst>
          </p:cNvPr>
          <p:cNvSpPr/>
          <p:nvPr/>
        </p:nvSpPr>
        <p:spPr>
          <a:xfrm>
            <a:off x="4584159" y="4539964"/>
            <a:ext cx="312516" cy="3240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E3A884-3C56-481E-8095-05F41EE657A2}"/>
              </a:ext>
            </a:extLst>
          </p:cNvPr>
          <p:cNvCxnSpPr>
            <a:cxnSpLocks/>
            <a:stCxn id="28" idx="3"/>
            <a:endCxn id="5" idx="1"/>
          </p:cNvCxnSpPr>
          <p:nvPr/>
        </p:nvCxnSpPr>
        <p:spPr>
          <a:xfrm flipV="1">
            <a:off x="3105151" y="1750461"/>
            <a:ext cx="1479008" cy="147422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89058C9-C9AD-45EA-B554-5B79C7B701E6}"/>
              </a:ext>
            </a:extLst>
          </p:cNvPr>
          <p:cNvCxnSpPr>
            <a:cxnSpLocks/>
            <a:stCxn id="28" idx="3"/>
            <a:endCxn id="33" idx="1"/>
          </p:cNvCxnSpPr>
          <p:nvPr/>
        </p:nvCxnSpPr>
        <p:spPr>
          <a:xfrm flipV="1">
            <a:off x="3105151" y="2486018"/>
            <a:ext cx="1479008" cy="73866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D8E9D69-F5C5-4344-8B6B-0D7531A0B3B3}"/>
              </a:ext>
            </a:extLst>
          </p:cNvPr>
          <p:cNvCxnSpPr>
            <a:cxnSpLocks/>
            <a:stCxn id="28" idx="3"/>
            <a:endCxn id="34" idx="1"/>
          </p:cNvCxnSpPr>
          <p:nvPr/>
        </p:nvCxnSpPr>
        <p:spPr>
          <a:xfrm>
            <a:off x="3105151" y="3224682"/>
            <a:ext cx="1479008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A48AE74-5BBD-4E10-9A03-F6877DD2F7FF}"/>
              </a:ext>
            </a:extLst>
          </p:cNvPr>
          <p:cNvCxnSpPr>
            <a:cxnSpLocks/>
            <a:stCxn id="28" idx="3"/>
            <a:endCxn id="35" idx="1"/>
          </p:cNvCxnSpPr>
          <p:nvPr/>
        </p:nvCxnSpPr>
        <p:spPr>
          <a:xfrm>
            <a:off x="3105151" y="3224682"/>
            <a:ext cx="1479008" cy="73866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42C193F-1E0D-4F59-AAB3-814499BA2902}"/>
              </a:ext>
            </a:extLst>
          </p:cNvPr>
          <p:cNvCxnSpPr>
            <a:cxnSpLocks/>
            <a:stCxn id="28" idx="3"/>
            <a:endCxn id="36" idx="1"/>
          </p:cNvCxnSpPr>
          <p:nvPr/>
        </p:nvCxnSpPr>
        <p:spPr>
          <a:xfrm>
            <a:off x="3105151" y="3224682"/>
            <a:ext cx="1479008" cy="147732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E9BC4F4-7FB9-41DB-A37B-092C99DB7000}"/>
              </a:ext>
            </a:extLst>
          </p:cNvPr>
          <p:cNvSpPr/>
          <p:nvPr/>
        </p:nvSpPr>
        <p:spPr>
          <a:xfrm>
            <a:off x="3068181" y="5011013"/>
            <a:ext cx="215296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Decompose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1999197-6D5E-4B95-9827-8360F911E379}"/>
              </a:ext>
            </a:extLst>
          </p:cNvPr>
          <p:cNvCxnSpPr>
            <a:cxnSpLocks/>
            <a:stCxn id="38" idx="3"/>
            <a:endCxn id="76" idx="1"/>
          </p:cNvCxnSpPr>
          <p:nvPr/>
        </p:nvCxnSpPr>
        <p:spPr>
          <a:xfrm>
            <a:off x="6827755" y="1750193"/>
            <a:ext cx="1612723" cy="147448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3A755A4-7D28-48D6-B2F5-BF6945E8CCE2}"/>
              </a:ext>
            </a:extLst>
          </p:cNvPr>
          <p:cNvCxnSpPr>
            <a:cxnSpLocks/>
            <a:stCxn id="49" idx="3"/>
            <a:endCxn id="76" idx="1"/>
          </p:cNvCxnSpPr>
          <p:nvPr/>
        </p:nvCxnSpPr>
        <p:spPr>
          <a:xfrm>
            <a:off x="6827755" y="2486016"/>
            <a:ext cx="1612723" cy="73866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C4761ED-BF0A-4404-AFE6-A51DB6E7FEF5}"/>
              </a:ext>
            </a:extLst>
          </p:cNvPr>
          <p:cNvCxnSpPr>
            <a:cxnSpLocks/>
            <a:stCxn id="52" idx="3"/>
            <a:endCxn id="76" idx="1"/>
          </p:cNvCxnSpPr>
          <p:nvPr/>
        </p:nvCxnSpPr>
        <p:spPr>
          <a:xfrm flipV="1">
            <a:off x="6814853" y="3224680"/>
            <a:ext cx="1625625" cy="492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1373685-BA68-4D2D-BC82-A44F5FB85188}"/>
              </a:ext>
            </a:extLst>
          </p:cNvPr>
          <p:cNvCxnSpPr>
            <a:cxnSpLocks/>
            <a:stCxn id="53" idx="3"/>
            <a:endCxn id="76" idx="1"/>
          </p:cNvCxnSpPr>
          <p:nvPr/>
        </p:nvCxnSpPr>
        <p:spPr>
          <a:xfrm flipV="1">
            <a:off x="6811476" y="3224680"/>
            <a:ext cx="1629002" cy="73866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59CE082-54DF-49B7-964C-D6447C8C71C4}"/>
              </a:ext>
            </a:extLst>
          </p:cNvPr>
          <p:cNvCxnSpPr>
            <a:cxnSpLocks/>
            <a:stCxn id="55" idx="3"/>
            <a:endCxn id="76" idx="1"/>
          </p:cNvCxnSpPr>
          <p:nvPr/>
        </p:nvCxnSpPr>
        <p:spPr>
          <a:xfrm flipV="1">
            <a:off x="6811476" y="3224680"/>
            <a:ext cx="1629002" cy="1472407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4CA04F7-34AE-4F04-BFAA-2491597F76EA}"/>
              </a:ext>
            </a:extLst>
          </p:cNvPr>
          <p:cNvSpPr/>
          <p:nvPr/>
        </p:nvSpPr>
        <p:spPr>
          <a:xfrm>
            <a:off x="6336127" y="5011011"/>
            <a:ext cx="18712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Aggregate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3108F-E7A3-4E0A-8EEA-EC451211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C3A803B-7BEF-414D-9C29-63F276630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754293"/>
              </p:ext>
            </p:extLst>
          </p:nvPr>
        </p:nvGraphicFramePr>
        <p:xfrm>
          <a:off x="5986167" y="1622105"/>
          <a:ext cx="841588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86174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E276524-AFD0-4076-B643-C833D91B78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868334"/>
              </p:ext>
            </p:extLst>
          </p:nvPr>
        </p:nvGraphicFramePr>
        <p:xfrm>
          <a:off x="5986167" y="2357928"/>
          <a:ext cx="841588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86174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A02AFDBE-E33B-4BE7-8057-28DF94911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853208"/>
              </p:ext>
            </p:extLst>
          </p:nvPr>
        </p:nvGraphicFramePr>
        <p:xfrm>
          <a:off x="5973265" y="3101513"/>
          <a:ext cx="841588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86174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7B6F78A8-4F9C-49D8-A525-3B89C4C41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430682"/>
              </p:ext>
            </p:extLst>
          </p:nvPr>
        </p:nvGraphicFramePr>
        <p:xfrm>
          <a:off x="5969888" y="3835256"/>
          <a:ext cx="841588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86174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DA9FFFE3-66EB-45EB-B7D6-CCDD00D7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494428"/>
              </p:ext>
            </p:extLst>
          </p:nvPr>
        </p:nvGraphicFramePr>
        <p:xfrm>
          <a:off x="5969888" y="4568999"/>
          <a:ext cx="841588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86174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BB4C30E-F52F-42C0-8BCB-5E1F44F69B17}"/>
              </a:ext>
            </a:extLst>
          </p:cNvPr>
          <p:cNvCxnSpPr>
            <a:cxnSpLocks/>
            <a:stCxn id="5" idx="3"/>
            <a:endCxn id="38" idx="1"/>
          </p:cNvCxnSpPr>
          <p:nvPr/>
        </p:nvCxnSpPr>
        <p:spPr>
          <a:xfrm flipV="1">
            <a:off x="4896675" y="1750193"/>
            <a:ext cx="1089492" cy="26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04DD0BB-63F2-4C8F-8210-0EC782224D52}"/>
              </a:ext>
            </a:extLst>
          </p:cNvPr>
          <p:cNvCxnSpPr>
            <a:cxnSpLocks/>
            <a:stCxn id="33" idx="3"/>
            <a:endCxn id="49" idx="1"/>
          </p:cNvCxnSpPr>
          <p:nvPr/>
        </p:nvCxnSpPr>
        <p:spPr>
          <a:xfrm flipV="1">
            <a:off x="4896675" y="2486016"/>
            <a:ext cx="1089492" cy="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32F6C09-C41E-4FB3-BCC3-63C0EA39F0BA}"/>
              </a:ext>
            </a:extLst>
          </p:cNvPr>
          <p:cNvCxnSpPr>
            <a:cxnSpLocks/>
            <a:stCxn id="34" idx="3"/>
            <a:endCxn id="52" idx="1"/>
          </p:cNvCxnSpPr>
          <p:nvPr/>
        </p:nvCxnSpPr>
        <p:spPr>
          <a:xfrm>
            <a:off x="4896675" y="3224682"/>
            <a:ext cx="1076590" cy="4919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777014D-B5B8-4BA2-A554-15F606350207}"/>
              </a:ext>
            </a:extLst>
          </p:cNvPr>
          <p:cNvCxnSpPr>
            <a:cxnSpLocks/>
            <a:stCxn id="35" idx="3"/>
            <a:endCxn id="53" idx="1"/>
          </p:cNvCxnSpPr>
          <p:nvPr/>
        </p:nvCxnSpPr>
        <p:spPr>
          <a:xfrm flipV="1">
            <a:off x="4896675" y="3963344"/>
            <a:ext cx="1073213" cy="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1C03FF9-93C6-45DD-8212-B6CF5AA80177}"/>
              </a:ext>
            </a:extLst>
          </p:cNvPr>
          <p:cNvCxnSpPr>
            <a:cxnSpLocks/>
            <a:stCxn id="36" idx="3"/>
            <a:endCxn id="55" idx="1"/>
          </p:cNvCxnSpPr>
          <p:nvPr/>
        </p:nvCxnSpPr>
        <p:spPr>
          <a:xfrm flipV="1">
            <a:off x="4896675" y="4697087"/>
            <a:ext cx="1073213" cy="492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853B42FC-4067-4CDA-A45C-093904CF2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80139"/>
              </p:ext>
            </p:extLst>
          </p:nvPr>
        </p:nvGraphicFramePr>
        <p:xfrm>
          <a:off x="8440478" y="3096592"/>
          <a:ext cx="841588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94641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rgbClr val="00B05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sp>
        <p:nvSpPr>
          <p:cNvPr id="107" name="Rectangle 106">
            <a:extLst>
              <a:ext uri="{FF2B5EF4-FFF2-40B4-BE49-F238E27FC236}">
                <a16:creationId xmlns:a16="http://schemas.microsoft.com/office/drawing/2014/main" id="{CC9BE44F-D196-4F6E-B2C4-8333A5F8DB45}"/>
              </a:ext>
            </a:extLst>
          </p:cNvPr>
          <p:cNvSpPr/>
          <p:nvPr/>
        </p:nvSpPr>
        <p:spPr>
          <a:xfrm>
            <a:off x="9322330" y="5011010"/>
            <a:ext cx="135909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76E2255E-5681-41F7-8608-C5D0443A2590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9282066" y="3224680"/>
            <a:ext cx="1073213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AC87446-4D96-4C7D-94CA-F64CA999B63C}"/>
                  </a:ext>
                </a:extLst>
              </p:cNvPr>
              <p:cNvSpPr/>
              <p:nvPr/>
            </p:nvSpPr>
            <p:spPr>
              <a:xfrm>
                <a:off x="10450382" y="2670682"/>
                <a:ext cx="8263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AC87446-4D96-4C7D-94CA-F64CA999B6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0382" y="2670682"/>
                <a:ext cx="826315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81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  <p:bldP spid="4" grpId="0" animBg="1"/>
      <p:bldP spid="32" grpId="0" animBg="1"/>
      <p:bldP spid="107" grpId="0" animBg="1"/>
      <p:bldP spid="1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863109-4BB0-428A-8D8E-CE59AEF3C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256480"/>
            <a:ext cx="8924190" cy="4454989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33ED1F45-1D3F-4203-A486-8AC97A882261}"/>
              </a:ext>
            </a:extLst>
          </p:cNvPr>
          <p:cNvSpPr txBox="1">
            <a:spLocks/>
          </p:cNvSpPr>
          <p:nvPr/>
        </p:nvSpPr>
        <p:spPr>
          <a:xfrm>
            <a:off x="423092" y="2581712"/>
            <a:ext cx="111367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#1: Decomposing Programs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1572D5-5668-4913-B66D-D7FDD6EE82F1}"/>
              </a:ext>
            </a:extLst>
          </p:cNvPr>
          <p:cNvCxnSpPr>
            <a:cxnSpLocks/>
          </p:cNvCxnSpPr>
          <p:nvPr/>
        </p:nvCxnSpPr>
        <p:spPr>
          <a:xfrm flipH="1">
            <a:off x="3784838" y="3176570"/>
            <a:ext cx="1293881" cy="80467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E30A1BB-8928-451D-926C-A35E259C4599}"/>
              </a:ext>
            </a:extLst>
          </p:cNvPr>
          <p:cNvSpPr txBox="1"/>
          <p:nvPr/>
        </p:nvSpPr>
        <p:spPr>
          <a:xfrm>
            <a:off x="6600825" y="3273815"/>
            <a:ext cx="26055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Requires expertise, language-specific, task-specific model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E092B7-5436-4B9D-B12D-1772EA80433A}"/>
              </a:ext>
            </a:extLst>
          </p:cNvPr>
          <p:cNvCxnSpPr>
            <a:cxnSpLocks/>
          </p:cNvCxnSpPr>
          <p:nvPr/>
        </p:nvCxnSpPr>
        <p:spPr>
          <a:xfrm>
            <a:off x="7486115" y="4355103"/>
            <a:ext cx="1720258" cy="0"/>
          </a:xfrm>
          <a:prstGeom prst="straightConnector1">
            <a:avLst/>
          </a:prstGeom>
          <a:ln w="793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0E8889F-A2AA-4402-A595-BE72B73D04AC}"/>
              </a:ext>
            </a:extLst>
          </p:cNvPr>
          <p:cNvSpPr txBox="1"/>
          <p:nvPr/>
        </p:nvSpPr>
        <p:spPr>
          <a:xfrm>
            <a:off x="3490585" y="1535682"/>
            <a:ext cx="293984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Implicitly re-learn syntactic &amp; semantic regularities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7F444C-F281-4B3B-A53A-406ED97B8601}"/>
              </a:ext>
            </a:extLst>
          </p:cNvPr>
          <p:cNvCxnSpPr>
            <a:cxnSpLocks/>
          </p:cNvCxnSpPr>
          <p:nvPr/>
        </p:nvCxnSpPr>
        <p:spPr>
          <a:xfrm flipH="1" flipV="1">
            <a:off x="3136712" y="1467285"/>
            <a:ext cx="104508" cy="758014"/>
          </a:xfrm>
          <a:prstGeom prst="straightConnector1">
            <a:avLst/>
          </a:prstGeom>
          <a:ln w="793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678C31-45D2-430C-B169-2532436893E6}"/>
              </a:ext>
            </a:extLst>
          </p:cNvPr>
          <p:cNvSpPr txBox="1"/>
          <p:nvPr/>
        </p:nvSpPr>
        <p:spPr>
          <a:xfrm>
            <a:off x="5078719" y="2900079"/>
            <a:ext cx="12797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Sweet-spot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4FAD06-DBD2-488E-9623-8AE1BAAC8368}"/>
              </a:ext>
            </a:extLst>
          </p:cNvPr>
          <p:cNvSpPr txBox="1"/>
          <p:nvPr/>
        </p:nvSpPr>
        <p:spPr>
          <a:xfrm>
            <a:off x="1876131" y="6493464"/>
            <a:ext cx="823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[“A General Path-based Representation for Predicting Program Properties”, PLDI’2018]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5C62D1-0F3F-4038-AB4F-6C4EE9ED1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A4BE3-2F5E-4514-AE48-9C9619642E1F}"/>
              </a:ext>
            </a:extLst>
          </p:cNvPr>
          <p:cNvSpPr txBox="1"/>
          <p:nvPr/>
        </p:nvSpPr>
        <p:spPr>
          <a:xfrm>
            <a:off x="1260216" y="1858847"/>
            <a:ext cx="154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data, time…</a:t>
            </a:r>
          </a:p>
        </p:txBody>
      </p:sp>
    </p:spTree>
    <p:extLst>
      <p:ext uri="{BB962C8B-B14F-4D97-AF65-F5344CB8AC3E}">
        <p14:creationId xmlns:p14="http://schemas.microsoft.com/office/powerpoint/2010/main" val="42113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144 -0.3597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7" grpId="0" animBg="1"/>
      <p:bldP spid="20" grpId="0" animBg="1"/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D51A15C-D066-4822-958F-4155C35E691D}"/>
              </a:ext>
            </a:extLst>
          </p:cNvPr>
          <p:cNvSpPr txBox="1"/>
          <p:nvPr/>
        </p:nvSpPr>
        <p:spPr>
          <a:xfrm>
            <a:off x="393700" y="4102519"/>
            <a:ext cx="1188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(done,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SymbolRef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↑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UnaryPrefix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↑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↓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↓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Assign=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SymbolRef</a:t>
            </a:r>
            <a:r>
              <a:rPr lang="en-US" sz="2800" b="1" dirty="0"/>
              <a:t>  </a:t>
            </a:r>
            <a:r>
              <a:rPr lang="en-US" sz="2800" dirty="0"/>
              <a:t>, done)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5289276" y="2487093"/>
            <a:ext cx="806724" cy="614841"/>
          </a:xfrm>
          <a:prstGeom prst="rightArrow">
            <a:avLst/>
          </a:prstGeom>
          <a:solidFill>
            <a:srgbClr val="235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B88FE4-1D89-4BBD-9CFD-4281AF0D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27" y="146895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AST-paths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CF086D-857E-4325-A253-363160396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38BDB-B054-495C-8915-A1C8FD75C827}"/>
              </a:ext>
            </a:extLst>
          </p:cNvPr>
          <p:cNvSpPr txBox="1"/>
          <p:nvPr/>
        </p:nvSpPr>
        <p:spPr>
          <a:xfrm>
            <a:off x="629383" y="4719419"/>
            <a:ext cx="10687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AST paths capture some of the semantics, by using only the syntax.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We represent a program as </a:t>
            </a:r>
            <a:r>
              <a:rPr lang="en-US" sz="2800" u="sng" dirty="0">
                <a:solidFill>
                  <a:schemeClr val="bg1">
                    <a:lumMod val="65000"/>
                  </a:schemeClr>
                </a:solidFill>
              </a:rPr>
              <a:t>the set of all its paths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C55AA3-3A4B-4B7A-921A-9C1F15C38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87" y="1834394"/>
            <a:ext cx="4637141" cy="190821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while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(!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done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)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if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 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someCondition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())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400" b="1" dirty="0">
                <a:latin typeface="Consolas" panose="020B0609020204030204" pitchFamily="49" charset="0"/>
                <a:cs typeface="Courier New" panose="02070309020205020404" pitchFamily="49" charset="0"/>
              </a:rPr>
              <a:t>done</a:t>
            </a: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2400" b="1" dirty="0">
                <a:solidFill>
                  <a:srgbClr val="0000FF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true</a:t>
            </a: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BF216-DD44-4531-A911-26762BBDB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778" y="1619271"/>
            <a:ext cx="5693620" cy="235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EB2F80-E9C8-4438-BF2C-D8DC70D21FFB}"/>
              </a:ext>
            </a:extLst>
          </p:cNvPr>
          <p:cNvSpPr/>
          <p:nvPr/>
        </p:nvSpPr>
        <p:spPr>
          <a:xfrm>
            <a:off x="3542144" y="4115219"/>
            <a:ext cx="85087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D4A31E-284B-4663-863A-6C569121E73D}"/>
              </a:ext>
            </a:extLst>
          </p:cNvPr>
          <p:cNvSpPr/>
          <p:nvPr/>
        </p:nvSpPr>
        <p:spPr>
          <a:xfrm>
            <a:off x="5803899" y="4102519"/>
            <a:ext cx="624699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6A45B6-F6E0-4135-B35A-3953DD7979DD}"/>
              </a:ext>
            </a:extLst>
          </p:cNvPr>
          <p:cNvSpPr/>
          <p:nvPr/>
        </p:nvSpPr>
        <p:spPr>
          <a:xfrm>
            <a:off x="6845300" y="4102519"/>
            <a:ext cx="520559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10AB5E-4C8E-4555-99E3-6499880BEB07}"/>
              </a:ext>
            </a:extLst>
          </p:cNvPr>
          <p:cNvSpPr/>
          <p:nvPr/>
        </p:nvSpPr>
        <p:spPr>
          <a:xfrm>
            <a:off x="7766050" y="4102519"/>
            <a:ext cx="428484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5B1E41-9C52-4829-9BD3-4D0E0EDDCC1B}"/>
              </a:ext>
            </a:extLst>
          </p:cNvPr>
          <p:cNvSpPr/>
          <p:nvPr/>
        </p:nvSpPr>
        <p:spPr>
          <a:xfrm>
            <a:off x="9312423" y="4102519"/>
            <a:ext cx="287957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10C823-33DA-4A8B-A462-F42695FF2378}"/>
              </a:ext>
            </a:extLst>
          </p:cNvPr>
          <p:cNvCxnSpPr>
            <a:cxnSpLocks/>
          </p:cNvCxnSpPr>
          <p:nvPr/>
        </p:nvCxnSpPr>
        <p:spPr>
          <a:xfrm flipV="1">
            <a:off x="7229475" y="2765939"/>
            <a:ext cx="0" cy="231775"/>
          </a:xfrm>
          <a:prstGeom prst="line">
            <a:avLst/>
          </a:prstGeom>
          <a:ln w="825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25A447-BD09-4D66-912C-2A0BF2942A4A}"/>
              </a:ext>
            </a:extLst>
          </p:cNvPr>
          <p:cNvCxnSpPr/>
          <p:nvPr/>
        </p:nvCxnSpPr>
        <p:spPr>
          <a:xfrm flipV="1">
            <a:off x="7229475" y="2324614"/>
            <a:ext cx="0" cy="196850"/>
          </a:xfrm>
          <a:prstGeom prst="line">
            <a:avLst/>
          </a:prstGeom>
          <a:ln w="825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274F1D1-4908-4308-A1F2-F1EB36791C1F}"/>
              </a:ext>
            </a:extLst>
          </p:cNvPr>
          <p:cNvCxnSpPr>
            <a:cxnSpLocks/>
          </p:cNvCxnSpPr>
          <p:nvPr/>
        </p:nvCxnSpPr>
        <p:spPr>
          <a:xfrm flipV="1">
            <a:off x="7207250" y="1908690"/>
            <a:ext cx="1333500" cy="101599"/>
          </a:xfrm>
          <a:prstGeom prst="line">
            <a:avLst/>
          </a:prstGeom>
          <a:ln w="825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A8B383-B621-4B2E-8C3B-6BD2C15BD4B5}"/>
              </a:ext>
            </a:extLst>
          </p:cNvPr>
          <p:cNvCxnSpPr>
            <a:cxnSpLocks/>
          </p:cNvCxnSpPr>
          <p:nvPr/>
        </p:nvCxnSpPr>
        <p:spPr>
          <a:xfrm>
            <a:off x="8515350" y="1908688"/>
            <a:ext cx="1209675" cy="147250"/>
          </a:xfrm>
          <a:prstGeom prst="line">
            <a:avLst/>
          </a:prstGeom>
          <a:ln w="825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583556-D282-45B5-88EF-87E723F4517B}"/>
              </a:ext>
            </a:extLst>
          </p:cNvPr>
          <p:cNvCxnSpPr>
            <a:cxnSpLocks/>
          </p:cNvCxnSpPr>
          <p:nvPr/>
        </p:nvCxnSpPr>
        <p:spPr>
          <a:xfrm>
            <a:off x="9740199" y="2324614"/>
            <a:ext cx="1277051" cy="279400"/>
          </a:xfrm>
          <a:prstGeom prst="line">
            <a:avLst/>
          </a:prstGeom>
          <a:ln w="825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C06CB5-B87B-451B-A03C-F2156B9E3ECC}"/>
              </a:ext>
            </a:extLst>
          </p:cNvPr>
          <p:cNvCxnSpPr>
            <a:cxnSpLocks/>
          </p:cNvCxnSpPr>
          <p:nvPr/>
        </p:nvCxnSpPr>
        <p:spPr>
          <a:xfrm flipV="1">
            <a:off x="10255250" y="2905639"/>
            <a:ext cx="715672" cy="88177"/>
          </a:xfrm>
          <a:prstGeom prst="line">
            <a:avLst/>
          </a:prstGeom>
          <a:ln w="825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490B1D-A0B7-4B61-AAEA-ED201E045FE5}"/>
              </a:ext>
            </a:extLst>
          </p:cNvPr>
          <p:cNvCxnSpPr>
            <a:cxnSpLocks/>
          </p:cNvCxnSpPr>
          <p:nvPr/>
        </p:nvCxnSpPr>
        <p:spPr>
          <a:xfrm>
            <a:off x="10153650" y="3273939"/>
            <a:ext cx="0" cy="329982"/>
          </a:xfrm>
          <a:prstGeom prst="line">
            <a:avLst/>
          </a:prstGeom>
          <a:ln w="825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7BFE83A-7A81-4806-9FDB-77315811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86" y="1834394"/>
            <a:ext cx="4637141" cy="190821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while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(!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done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)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if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 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someCondition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()) {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400" b="1" dirty="0">
                <a:highlight>
                  <a:srgbClr val="FFFF00"/>
                </a:highlight>
                <a:latin typeface="Consolas" panose="020B0609020204030204" pitchFamily="49" charset="0"/>
                <a:cs typeface="Courier New" panose="02070309020205020404" pitchFamily="49" charset="0"/>
              </a:rPr>
              <a:t>done</a:t>
            </a: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2400" b="1" dirty="0">
                <a:solidFill>
                  <a:srgbClr val="0000FF"/>
                </a:solidFill>
                <a:latin typeface="Consolas" panose="020B0609020204030204" pitchFamily="49" charset="0"/>
                <a:cs typeface="Courier New" panose="02070309020205020404" pitchFamily="49" charset="0"/>
              </a:rPr>
              <a:t>true</a:t>
            </a: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Consolas" panose="020B0609020204030204" pitchFamily="49" charset="0"/>
                <a:cs typeface="Courier New" panose="02070309020205020404" pitchFamily="49" charset="0"/>
              </a:rPr>
              <a:t>    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Consolas" panose="020B06090202040302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A7805E-CFAD-4176-95C4-5307619FB9E4}"/>
              </a:ext>
            </a:extLst>
          </p:cNvPr>
          <p:cNvSpPr/>
          <p:nvPr/>
        </p:nvSpPr>
        <p:spPr>
          <a:xfrm>
            <a:off x="6818540" y="2928321"/>
            <a:ext cx="816428" cy="428217"/>
          </a:xfrm>
          <a:prstGeom prst="roundRect">
            <a:avLst/>
          </a:prstGeom>
          <a:noFill/>
          <a:ln w="136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47D59E5-1F62-4AB8-B904-1CD9650E5723}"/>
              </a:ext>
            </a:extLst>
          </p:cNvPr>
          <p:cNvSpPr/>
          <p:nvPr/>
        </p:nvSpPr>
        <p:spPr>
          <a:xfrm>
            <a:off x="9745436" y="3527253"/>
            <a:ext cx="816428" cy="428217"/>
          </a:xfrm>
          <a:prstGeom prst="roundRect">
            <a:avLst/>
          </a:prstGeom>
          <a:noFill/>
          <a:ln w="136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BD6408-EDB4-4523-8845-6AB75D7930F2}"/>
              </a:ext>
            </a:extLst>
          </p:cNvPr>
          <p:cNvSpPr txBox="1"/>
          <p:nvPr/>
        </p:nvSpPr>
        <p:spPr>
          <a:xfrm>
            <a:off x="1876131" y="6436035"/>
            <a:ext cx="823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[“A General Path-based Representation for Predicting Program Properties”, PLDI’2018]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Program as a Set of AST Paths</a:t>
            </a:r>
          </a:p>
        </p:txBody>
      </p:sp>
    </p:spTree>
    <p:extLst>
      <p:ext uri="{BB962C8B-B14F-4D97-AF65-F5344CB8AC3E}">
        <p14:creationId xmlns:p14="http://schemas.microsoft.com/office/powerpoint/2010/main" val="318267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2" grpId="0"/>
      <p:bldP spid="11" grpId="0" animBg="1"/>
      <p:bldP spid="5" grpId="0" animBg="1"/>
      <p:bldP spid="15" grpId="0" animBg="1"/>
      <p:bldP spid="17" grpId="0" animBg="1"/>
      <p:bldP spid="18" grpId="0" animBg="1"/>
      <p:bldP spid="19" grpId="0" animBg="1"/>
      <p:bldP spid="24" grpId="0" animBg="1"/>
      <p:bldP spid="2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EB8DE6-B91E-4A05-91DD-6B2775C0CB4F}"/>
                  </a:ext>
                </a:extLst>
              </p:cNvPr>
              <p:cNvSpPr/>
              <p:nvPr/>
            </p:nvSpPr>
            <p:spPr>
              <a:xfrm>
                <a:off x="9835" y="4015087"/>
                <a:ext cx="9016521" cy="861774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48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𝑎𝑛h</m:t>
                      </m:r>
                      <m:d>
                        <m:dPr>
                          <m:ctrlPr>
                            <a:rPr lang="en-US" sz="48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                                                 </m:t>
                          </m:r>
                        </m:e>
                      </m:d>
                    </m:oMath>
                  </m:oMathPara>
                </a14:m>
                <a:endParaRPr lang="en-US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EB8DE6-B91E-4A05-91DD-6B2775C0C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5" y="4015087"/>
                <a:ext cx="9016521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8B33C4A-D505-4278-AE16-294EAA618469}"/>
                  </a:ext>
                </a:extLst>
              </p:cNvPr>
              <p:cNvSpPr/>
              <p:nvPr/>
            </p:nvSpPr>
            <p:spPr>
              <a:xfrm>
                <a:off x="2813461" y="4068818"/>
                <a:ext cx="6756857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                                         </m:t>
                        </m:r>
                      </m:e>
                    </m:d>
                  </m:oMath>
                </a14:m>
                <a:r>
                  <a:rPr lang="en-US" sz="4400" dirty="0"/>
                  <a:t> </a:t>
                </a: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8B33C4A-D505-4278-AE16-294EAA618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461" y="4068818"/>
                <a:ext cx="675685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FC88961-636C-487D-B99B-D1F3733A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120"/>
            <a:ext cx="10043160" cy="1325563"/>
          </a:xfrm>
        </p:spPr>
        <p:txBody>
          <a:bodyPr/>
          <a:lstStyle/>
          <a:p>
            <a:r>
              <a:rPr lang="en-US" b="1" dirty="0">
                <a:solidFill>
                  <a:srgbClr val="23538D"/>
                </a:solidFill>
                <a:latin typeface="+mn-lt"/>
              </a:rPr>
              <a:t>Representing AST-Paths as Vectors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BDF768-3701-4695-9727-8EE39D259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295356"/>
            <a:ext cx="4279901" cy="2910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Two sets of learned vectors:</a:t>
            </a:r>
          </a:p>
          <a:p>
            <a:pPr lvl="1"/>
            <a:r>
              <a:rPr lang="en-US" dirty="0"/>
              <a:t>Token vectors</a:t>
            </a:r>
          </a:p>
          <a:p>
            <a:pPr lvl="1"/>
            <a:r>
              <a:rPr lang="en-US" dirty="0"/>
              <a:t>Path vectors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0F4FA-0AC0-471C-A298-0A199C5D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34C3-598F-4FE9-96F2-F3BF72E85A8D}"/>
              </a:ext>
            </a:extLst>
          </p:cNvPr>
          <p:cNvSpPr txBox="1"/>
          <p:nvPr/>
        </p:nvSpPr>
        <p:spPr>
          <a:xfrm>
            <a:off x="1010016" y="2625982"/>
            <a:ext cx="1188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(done,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SymbolRef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UnaryPrefix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SymbolRef</a:t>
            </a:r>
            <a:r>
              <a:rPr lang="en-US" sz="2800" b="1" dirty="0"/>
              <a:t> </a:t>
            </a:r>
            <a:r>
              <a:rPr lang="en-US" sz="2800" dirty="0"/>
              <a:t>, done)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176367-3762-4788-B952-DEEBC501506E}"/>
              </a:ext>
            </a:extLst>
          </p:cNvPr>
          <p:cNvCxnSpPr>
            <a:cxnSpLocks/>
            <a:stCxn id="48" idx="1"/>
          </p:cNvCxnSpPr>
          <p:nvPr/>
        </p:nvCxnSpPr>
        <p:spPr>
          <a:xfrm>
            <a:off x="1559233" y="3377733"/>
            <a:ext cx="1791130" cy="8374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B46FCA-AEF0-4A81-9449-CD1E9AB2C6F4}"/>
              </a:ext>
            </a:extLst>
          </p:cNvPr>
          <p:cNvCxnSpPr>
            <a:cxnSpLocks/>
            <a:stCxn id="47" idx="1"/>
          </p:cNvCxnSpPr>
          <p:nvPr/>
        </p:nvCxnSpPr>
        <p:spPr>
          <a:xfrm>
            <a:off x="5358175" y="3359418"/>
            <a:ext cx="0" cy="79270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5721C9-E3F9-4E74-A330-2E32F0FB7CCA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7934784" y="3377735"/>
            <a:ext cx="3394073" cy="8281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5F2317B-ABE7-4222-A2EF-B9F653133F51}"/>
              </a:ext>
            </a:extLst>
          </p:cNvPr>
          <p:cNvSpPr/>
          <p:nvPr/>
        </p:nvSpPr>
        <p:spPr>
          <a:xfrm>
            <a:off x="118151" y="3363021"/>
            <a:ext cx="222604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lookup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(token vectors)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817478-8FAE-4F8F-BD0E-427C95CE3499}"/>
              </a:ext>
            </a:extLst>
          </p:cNvPr>
          <p:cNvSpPr/>
          <p:nvPr/>
        </p:nvSpPr>
        <p:spPr>
          <a:xfrm>
            <a:off x="10192913" y="3416010"/>
            <a:ext cx="23152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lookup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(token vectors)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7AD29A-B509-4017-9F94-BEDB8631C52B}"/>
              </a:ext>
            </a:extLst>
          </p:cNvPr>
          <p:cNvSpPr/>
          <p:nvPr/>
        </p:nvSpPr>
        <p:spPr>
          <a:xfrm>
            <a:off x="5108902" y="3375353"/>
            <a:ext cx="21967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lookup</a:t>
            </a:r>
          </a:p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(path vectors)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EEDFD94-5133-4F5C-B680-26BAD13BD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933253"/>
              </p:ext>
            </p:extLst>
          </p:nvPr>
        </p:nvGraphicFramePr>
        <p:xfrm>
          <a:off x="3101630" y="4337574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FEF97DA-0F7B-4885-9511-26FB7BC90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126051"/>
              </p:ext>
            </p:extLst>
          </p:nvPr>
        </p:nvGraphicFramePr>
        <p:xfrm>
          <a:off x="4884217" y="4337575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88A10D39-4BE1-4BD7-B61B-96B60F1B1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017898"/>
              </p:ext>
            </p:extLst>
          </p:nvPr>
        </p:nvGraphicFramePr>
        <p:xfrm>
          <a:off x="6666804" y="4337574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49643F7-7C36-448B-9A58-9F364D37068E}"/>
                  </a:ext>
                </a:extLst>
              </p:cNvPr>
              <p:cNvSpPr/>
              <p:nvPr/>
            </p:nvSpPr>
            <p:spPr>
              <a:xfrm>
                <a:off x="1629619" y="4034094"/>
                <a:ext cx="1206150" cy="861774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4800" i="1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US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49643F7-7C36-448B-9A58-9F364D370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619" y="4034094"/>
                <a:ext cx="1206150" cy="861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60F4F81-97F9-4634-9287-DCAE815E51A3}"/>
                  </a:ext>
                </a:extLst>
              </p:cNvPr>
              <p:cNvSpPr/>
              <p:nvPr/>
            </p:nvSpPr>
            <p:spPr>
              <a:xfrm>
                <a:off x="8571405" y="4156572"/>
                <a:ext cx="73449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60F4F81-97F9-4634-9287-DCAE815E51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405" y="4156572"/>
                <a:ext cx="73449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>
            <a:extLst>
              <a:ext uri="{FF2B5EF4-FFF2-40B4-BE49-F238E27FC236}">
                <a16:creationId xmlns:a16="http://schemas.microsoft.com/office/drawing/2014/main" id="{0F6CC44F-BE4A-4030-9BDD-2E8FE8D441A0}"/>
              </a:ext>
            </a:extLst>
          </p:cNvPr>
          <p:cNvSpPr/>
          <p:nvPr/>
        </p:nvSpPr>
        <p:spPr>
          <a:xfrm rot="16200000">
            <a:off x="6276297" y="-1125361"/>
            <a:ext cx="309257" cy="8660300"/>
          </a:xfrm>
          <a:prstGeom prst="leftBrace">
            <a:avLst>
              <a:gd name="adj1" fmla="val 161099"/>
              <a:gd name="adj2" fmla="val 3761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BC6D3542-FB50-47CA-BC30-A7A88D98B1DF}"/>
              </a:ext>
            </a:extLst>
          </p:cNvPr>
          <p:cNvSpPr/>
          <p:nvPr/>
        </p:nvSpPr>
        <p:spPr>
          <a:xfrm rot="16200000">
            <a:off x="1421369" y="2880962"/>
            <a:ext cx="309257" cy="684285"/>
          </a:xfrm>
          <a:prstGeom prst="leftBrace">
            <a:avLst>
              <a:gd name="adj1" fmla="val 47740"/>
              <a:gd name="adj2" fmla="val 4755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726635C1-3A12-40B2-BF34-446722C0D7D8}"/>
              </a:ext>
            </a:extLst>
          </p:cNvPr>
          <p:cNvSpPr/>
          <p:nvPr/>
        </p:nvSpPr>
        <p:spPr>
          <a:xfrm rot="16200000">
            <a:off x="11190993" y="2880964"/>
            <a:ext cx="309257" cy="684285"/>
          </a:xfrm>
          <a:prstGeom prst="leftBrace">
            <a:avLst>
              <a:gd name="adj1" fmla="val 47740"/>
              <a:gd name="adj2" fmla="val 4755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1249C2A-1732-430B-89A2-9C626B40868F}"/>
                  </a:ext>
                </a:extLst>
              </p:cNvPr>
              <p:cNvSpPr/>
              <p:nvPr/>
            </p:nvSpPr>
            <p:spPr>
              <a:xfrm>
                <a:off x="2608249" y="4011625"/>
                <a:ext cx="395718" cy="861774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1249C2A-1732-430B-89A2-9C626B408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249" y="4011625"/>
                <a:ext cx="395718" cy="8617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C40568-0FE7-4D67-B682-895E8BFBA9A2}"/>
                  </a:ext>
                </a:extLst>
              </p:cNvPr>
              <p:cNvSpPr txBox="1"/>
              <p:nvPr/>
            </p:nvSpPr>
            <p:spPr>
              <a:xfrm>
                <a:off x="0" y="4016786"/>
                <a:ext cx="8721848" cy="15086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540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</m:t>
                              </m:r>
                            </m:e>
                          </m:groupChr>
                        </m:e>
                        <m:li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𝑓𝑢𝑙𝑙𝑦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𝑐𝑜𝑛𝑛𝑒𝑐𝑡𝑒𝑑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𝑙𝑎𝑦𝑒𝑟</m:t>
                          </m:r>
                        </m:lim>
                      </m:limLow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C40568-0FE7-4D67-B682-895E8BFBA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16786"/>
                <a:ext cx="8721848" cy="1508683"/>
              </a:xfrm>
              <a:prstGeom prst="rect">
                <a:avLst/>
              </a:prstGeom>
              <a:blipFill>
                <a:blip r:embed="rId8"/>
                <a:stretch>
                  <a:fillRect r="-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579A1A2-5297-4A4C-A45C-D6B95332467E}"/>
                  </a:ext>
                </a:extLst>
              </p:cNvPr>
              <p:cNvSpPr/>
              <p:nvPr/>
            </p:nvSpPr>
            <p:spPr>
              <a:xfrm>
                <a:off x="8932208" y="4635821"/>
                <a:ext cx="299466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𝑝𝑎𝑡h</m:t>
                      </m:r>
                      <m:r>
                        <a:rPr lang="en-US" sz="36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sz="36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𝑐𝑜𝑛𝑡𝑒𝑥𝑡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579A1A2-5297-4A4C-A45C-D6B9533246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2208" y="4635821"/>
                <a:ext cx="299466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F68ED3B-2DA6-40EF-8483-3796AEC41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186631"/>
              </p:ext>
            </p:extLst>
          </p:nvPr>
        </p:nvGraphicFramePr>
        <p:xfrm>
          <a:off x="9290773" y="4318097"/>
          <a:ext cx="2089074" cy="335521"/>
        </p:xfrm>
        <a:graphic>
          <a:graphicData uri="http://schemas.openxmlformats.org/drawingml/2006/table">
            <a:tbl>
              <a:tblPr firstRow="1" bandRow="1"/>
              <a:tblGrid>
                <a:gridCol w="348179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348179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348179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348179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348179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348179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335521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4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8" grpId="0"/>
      <p:bldP spid="8" grpId="0"/>
      <p:bldP spid="20" grpId="0"/>
      <p:bldP spid="21" grpId="0"/>
      <p:bldP spid="23" grpId="0"/>
      <p:bldP spid="37" grpId="0"/>
      <p:bldP spid="42" grpId="0"/>
      <p:bldP spid="47" grpId="0" animBg="1"/>
      <p:bldP spid="48" grpId="0" animBg="1"/>
      <p:bldP spid="51" grpId="0" animBg="1"/>
      <p:bldP spid="57" grpId="0"/>
      <p:bldP spid="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FEC671C-A6AC-40F6-B19D-8DBC80A4F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88" y="982134"/>
            <a:ext cx="7601159" cy="45852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u="sng" dirty="0">
                <a:solidFill>
                  <a:schemeClr val="bg1">
                    <a:lumMod val="65000"/>
                  </a:schemeClr>
                </a:solidFill>
              </a:rPr>
              <a:t>Input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: an arbitrary-sized set of vectors representing AST paths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Select the “most important vector”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Use all vectors, e.g., by averaging them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buNone/>
            </a:pP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Attention – a learned weighted average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83AA8C-C161-4B43-A63E-96F1C860F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16</a:t>
            </a:fld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5B1E41-9C52-4829-9BD3-4D0E0EDDCC1B}"/>
              </a:ext>
            </a:extLst>
          </p:cNvPr>
          <p:cNvSpPr/>
          <p:nvPr/>
        </p:nvSpPr>
        <p:spPr>
          <a:xfrm>
            <a:off x="9375923" y="5897471"/>
            <a:ext cx="273847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33ED1F45-1D3F-4203-A486-8AC97A882261}"/>
              </a:ext>
            </a:extLst>
          </p:cNvPr>
          <p:cNvSpPr txBox="1">
            <a:spLocks/>
          </p:cNvSpPr>
          <p:nvPr/>
        </p:nvSpPr>
        <p:spPr>
          <a:xfrm>
            <a:off x="423091" y="2581712"/>
            <a:ext cx="11527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 #2: Aggregating a Set of Path-Contexts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1D108EF-EA50-4678-BA6F-F7858E949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210789"/>
              </p:ext>
            </p:extLst>
          </p:nvPr>
        </p:nvGraphicFramePr>
        <p:xfrm>
          <a:off x="7195294" y="1839820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CB3621C5-88A4-492E-87AD-95CFCD271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722810"/>
              </p:ext>
            </p:extLst>
          </p:nvPr>
        </p:nvGraphicFramePr>
        <p:xfrm>
          <a:off x="7195294" y="2209433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A0ABC60F-4CE6-4358-8EEE-8C7BDCFEE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245045"/>
              </p:ext>
            </p:extLst>
          </p:nvPr>
        </p:nvGraphicFramePr>
        <p:xfrm>
          <a:off x="7203761" y="2579046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C56A084B-C6AF-4A9C-8D3B-DB64A5E6A0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80465"/>
              </p:ext>
            </p:extLst>
          </p:nvPr>
        </p:nvGraphicFramePr>
        <p:xfrm>
          <a:off x="7195294" y="3359893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54DA53F6-E06C-472A-AAF2-F1A4FDBEC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277685"/>
              </p:ext>
            </p:extLst>
          </p:nvPr>
        </p:nvGraphicFramePr>
        <p:xfrm>
          <a:off x="7195294" y="3729506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A45552C8-72D0-46AB-9874-85CAA8CBB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3084"/>
              </p:ext>
            </p:extLst>
          </p:nvPr>
        </p:nvGraphicFramePr>
        <p:xfrm>
          <a:off x="7195294" y="4099119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CD59A320-CC7A-4F53-8F46-88372EBA3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90557"/>
              </p:ext>
            </p:extLst>
          </p:nvPr>
        </p:nvGraphicFramePr>
        <p:xfrm>
          <a:off x="7195294" y="4845346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16E6E4C-20AB-4F88-837B-B43279D9E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569222"/>
              </p:ext>
            </p:extLst>
          </p:nvPr>
        </p:nvGraphicFramePr>
        <p:xfrm>
          <a:off x="7203761" y="5214959"/>
          <a:ext cx="1657775" cy="256177"/>
        </p:xfrm>
        <a:graphic>
          <a:graphicData uri="http://schemas.openxmlformats.org/drawingml/2006/table">
            <a:tbl>
              <a:tblPr firstRow="1" bandRow="1"/>
              <a:tblGrid>
                <a:gridCol w="269240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F8FA58AC-C1A5-4175-BBAC-0B72FA09D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012119"/>
              </p:ext>
            </p:extLst>
          </p:nvPr>
        </p:nvGraphicFramePr>
        <p:xfrm>
          <a:off x="7195294" y="5584572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F9553335-37C3-4A81-BF05-BC7E807EB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4520"/>
              </p:ext>
            </p:extLst>
          </p:nvPr>
        </p:nvGraphicFramePr>
        <p:xfrm>
          <a:off x="9893580" y="2189147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10CD5A-AEB4-4C3F-B394-4A8E3350C30D}"/>
              </a:ext>
            </a:extLst>
          </p:cNvPr>
          <p:cNvCxnSpPr>
            <a:cxnSpLocks/>
          </p:cNvCxnSpPr>
          <p:nvPr/>
        </p:nvCxnSpPr>
        <p:spPr>
          <a:xfrm flipV="1">
            <a:off x="9193428" y="2337521"/>
            <a:ext cx="571461" cy="231110"/>
          </a:xfrm>
          <a:prstGeom prst="straightConnector1">
            <a:avLst/>
          </a:prstGeom>
          <a:ln w="730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3DA25B9-9AEC-4CE6-8CB4-433936477829}"/>
              </a:ext>
            </a:extLst>
          </p:cNvPr>
          <p:cNvSpPr/>
          <p:nvPr/>
        </p:nvSpPr>
        <p:spPr>
          <a:xfrm>
            <a:off x="6841810" y="2448829"/>
            <a:ext cx="2363650" cy="504804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FC1F5B-8F02-40E2-B439-C153C336522B}"/>
              </a:ext>
            </a:extLst>
          </p:cNvPr>
          <p:cNvCxnSpPr>
            <a:cxnSpLocks/>
          </p:cNvCxnSpPr>
          <p:nvPr/>
        </p:nvCxnSpPr>
        <p:spPr>
          <a:xfrm>
            <a:off x="8966401" y="3535846"/>
            <a:ext cx="904117" cy="241204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5765379-16F7-4EF6-B4E3-D9A725C055F9}"/>
              </a:ext>
            </a:extLst>
          </p:cNvPr>
          <p:cNvCxnSpPr>
            <a:cxnSpLocks/>
          </p:cNvCxnSpPr>
          <p:nvPr/>
        </p:nvCxnSpPr>
        <p:spPr>
          <a:xfrm flipV="1">
            <a:off x="8966401" y="3935145"/>
            <a:ext cx="904117" cy="277624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C3309EA-F700-495D-A912-60AFABDBD3E9}"/>
              </a:ext>
            </a:extLst>
          </p:cNvPr>
          <p:cNvCxnSpPr>
            <a:cxnSpLocks/>
          </p:cNvCxnSpPr>
          <p:nvPr/>
        </p:nvCxnSpPr>
        <p:spPr>
          <a:xfrm flipV="1">
            <a:off x="8966401" y="3851627"/>
            <a:ext cx="904117" cy="23327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06577B2-84E8-4F3A-951F-A6F7175AD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800109"/>
              </p:ext>
            </p:extLst>
          </p:nvPr>
        </p:nvGraphicFramePr>
        <p:xfrm>
          <a:off x="9906762" y="3729506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6507824-D2BF-4BDC-9777-CA184BE1B2FF}"/>
              </a:ext>
            </a:extLst>
          </p:cNvPr>
          <p:cNvCxnSpPr>
            <a:cxnSpLocks/>
          </p:cNvCxnSpPr>
          <p:nvPr/>
        </p:nvCxnSpPr>
        <p:spPr>
          <a:xfrm>
            <a:off x="8966401" y="5006556"/>
            <a:ext cx="798488" cy="1578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09F12E8-814F-4F9A-B434-0C811E85C907}"/>
              </a:ext>
            </a:extLst>
          </p:cNvPr>
          <p:cNvCxnSpPr>
            <a:cxnSpLocks/>
          </p:cNvCxnSpPr>
          <p:nvPr/>
        </p:nvCxnSpPr>
        <p:spPr>
          <a:xfrm flipV="1">
            <a:off x="8966401" y="5497089"/>
            <a:ext cx="798488" cy="186391"/>
          </a:xfrm>
          <a:prstGeom prst="straightConnector1">
            <a:avLst/>
          </a:prstGeom>
          <a:ln w="889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5645FF8-8C44-4CFE-BD56-5953014F69DD}"/>
              </a:ext>
            </a:extLst>
          </p:cNvPr>
          <p:cNvCxnSpPr>
            <a:cxnSpLocks/>
          </p:cNvCxnSpPr>
          <p:nvPr/>
        </p:nvCxnSpPr>
        <p:spPr>
          <a:xfrm flipV="1">
            <a:off x="8966401" y="5333187"/>
            <a:ext cx="798488" cy="12478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61080DEE-1AA9-4118-B19C-D1B48E921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081844"/>
              </p:ext>
            </p:extLst>
          </p:nvPr>
        </p:nvGraphicFramePr>
        <p:xfrm>
          <a:off x="9906762" y="5200216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4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0026 -0.3724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3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1" dur="indefinite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9" grpId="0" animBg="1"/>
      <p:bldP spid="12" grpId="0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C13C885D-CD3E-48C8-9678-5F0013417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148422"/>
              </p:ext>
            </p:extLst>
          </p:nvPr>
        </p:nvGraphicFramePr>
        <p:xfrm>
          <a:off x="2652828" y="4175906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463717F-3D4B-432A-954A-FCE4620F1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817937"/>
              </p:ext>
            </p:extLst>
          </p:nvPr>
        </p:nvGraphicFramePr>
        <p:xfrm>
          <a:off x="2652828" y="4781562"/>
          <a:ext cx="1657775" cy="256177"/>
        </p:xfrm>
        <a:graphic>
          <a:graphicData uri="http://schemas.openxmlformats.org/drawingml/2006/table">
            <a:tbl>
              <a:tblPr firstRow="1" bandRow="1"/>
              <a:tblGrid>
                <a:gridCol w="269240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7AD47343-81FB-4FCA-A94D-17BC97E6F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530724"/>
              </p:ext>
            </p:extLst>
          </p:nvPr>
        </p:nvGraphicFramePr>
        <p:xfrm>
          <a:off x="2652828" y="5387218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254BA21-3FB8-4D12-AF3F-A80F04B24B3A}"/>
              </a:ext>
            </a:extLst>
          </p:cNvPr>
          <p:cNvSpPr txBox="1"/>
          <p:nvPr/>
        </p:nvSpPr>
        <p:spPr>
          <a:xfrm>
            <a:off x="800694" y="1575492"/>
            <a:ext cx="10602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Core idea</a:t>
            </a:r>
            <a:r>
              <a:rPr lang="en-US" sz="2800" dirty="0"/>
              <a:t> - the values of the vectors learn two distinct goals: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 The </a:t>
            </a:r>
            <a:r>
              <a:rPr lang="en-US" sz="2800" b="1" dirty="0"/>
              <a:t>semantic meaning</a:t>
            </a:r>
            <a:r>
              <a:rPr lang="en-US" sz="2800" dirty="0"/>
              <a:t> of the path-context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 The amount of </a:t>
            </a:r>
            <a:r>
              <a:rPr lang="en-US" sz="2800" b="1" dirty="0"/>
              <a:t>attention</a:t>
            </a:r>
            <a:r>
              <a:rPr lang="en-US" sz="2800" dirty="0"/>
              <a:t> this path-context should get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5111E05-92F0-4951-A02E-BF21A688F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1340" y="3608702"/>
            <a:ext cx="1569660" cy="302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C85760-511B-47C1-A2A1-F57036A1A498}"/>
                  </a:ext>
                </a:extLst>
              </p:cNvPr>
              <p:cNvSpPr/>
              <p:nvPr/>
            </p:nvSpPr>
            <p:spPr>
              <a:xfrm>
                <a:off x="800694" y="3061586"/>
                <a:ext cx="286171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𝑙𝑒𝑎𝑟𝑛𝑒𝑑</m:t>
                      </m:r>
                    </m:oMath>
                  </m:oMathPara>
                </a14:m>
                <a:endParaRPr lang="en-US" sz="2400" b="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𝑎𝑡𝑡𝑒𝑛𝑡𝑖𝑜𝑛</m:t>
                      </m:r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𝑣𝑒𝑐𝑡𝑜𝑟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C85760-511B-47C1-A2A1-F57036A1A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94" y="3061586"/>
                <a:ext cx="286171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F1CB77A-4967-4A50-89E2-57A7155071F5}"/>
                  </a:ext>
                </a:extLst>
              </p:cNvPr>
              <p:cNvSpPr/>
              <p:nvPr/>
            </p:nvSpPr>
            <p:spPr>
              <a:xfrm>
                <a:off x="578919" y="4465569"/>
                <a:ext cx="201829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𝑝𝑎𝑡h</m:t>
                      </m:r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𝑐𝑜𝑛𝑡𝑒𝑥𝑡𝑠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F1CB77A-4967-4A50-89E2-57A715507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919" y="4465569"/>
                <a:ext cx="2018294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1803A8-823D-4283-B4DB-455A1A63656F}"/>
              </a:ext>
            </a:extLst>
          </p:cNvPr>
          <p:cNvCxnSpPr>
            <a:cxnSpLocks/>
          </p:cNvCxnSpPr>
          <p:nvPr/>
        </p:nvCxnSpPr>
        <p:spPr>
          <a:xfrm flipV="1">
            <a:off x="3283964" y="3630161"/>
            <a:ext cx="482863" cy="452567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C016B7B-2041-437E-B00E-DE44D9CF1BBA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1191126" y="3477084"/>
            <a:ext cx="2449780" cy="548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FBE4DEB-F999-49AC-BA0D-89B2421DF8D9}"/>
                  </a:ext>
                </a:extLst>
              </p:cNvPr>
              <p:cNvSpPr/>
              <p:nvPr/>
            </p:nvSpPr>
            <p:spPr>
              <a:xfrm>
                <a:off x="3640906" y="3251731"/>
                <a:ext cx="82362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𝑑𝑜𝑡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FBE4DEB-F999-49AC-BA0D-89B2421DF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06" y="3251731"/>
                <a:ext cx="823629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689277F-80B1-4E09-A429-AFB39B97F8EA}"/>
                  </a:ext>
                </a:extLst>
              </p:cNvPr>
              <p:cNvSpPr/>
              <p:nvPr/>
            </p:nvSpPr>
            <p:spPr>
              <a:xfrm>
                <a:off x="4509055" y="4061592"/>
                <a:ext cx="6251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0.6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689277F-80B1-4E09-A429-AFB39B97F8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055" y="4061592"/>
                <a:ext cx="62517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3CCB439-E6A3-4BF9-8B78-072DFE4ACBDF}"/>
                  </a:ext>
                </a:extLst>
              </p:cNvPr>
              <p:cNvSpPr/>
              <p:nvPr/>
            </p:nvSpPr>
            <p:spPr>
              <a:xfrm>
                <a:off x="4509055" y="4650234"/>
                <a:ext cx="6251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0.3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3CCB439-E6A3-4BF9-8B78-072DFE4ACB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055" y="4650234"/>
                <a:ext cx="625177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65347BF-C550-4426-8246-1EA74459EA6E}"/>
                  </a:ext>
                </a:extLst>
              </p:cNvPr>
              <p:cNvSpPr/>
              <p:nvPr/>
            </p:nvSpPr>
            <p:spPr>
              <a:xfrm>
                <a:off x="4509055" y="5284473"/>
                <a:ext cx="74934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lang="en-US" sz="2800" dirty="0"/>
                  <a:t>1</a:t>
                </a:r>
                <a:endParaRPr lang="en-US" sz="2400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65347BF-C550-4426-8246-1EA74459EA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055" y="5284473"/>
                <a:ext cx="749345" cy="523220"/>
              </a:xfrm>
              <a:prstGeom prst="rect">
                <a:avLst/>
              </a:prstGeom>
              <a:blipFill>
                <a:blip r:embed="rId9"/>
                <a:stretch>
                  <a:fillRect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AF434B3-9A9D-46E4-9A1E-1243A6F57995}"/>
              </a:ext>
            </a:extLst>
          </p:cNvPr>
          <p:cNvCxnSpPr>
            <a:cxnSpLocks/>
          </p:cNvCxnSpPr>
          <p:nvPr/>
        </p:nvCxnSpPr>
        <p:spPr>
          <a:xfrm>
            <a:off x="4270977" y="3650695"/>
            <a:ext cx="382196" cy="431783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7F9F3C3-461E-469B-9424-0691B1DC0BDE}"/>
                  </a:ext>
                </a:extLst>
              </p:cNvPr>
              <p:cNvSpPr/>
              <p:nvPr/>
            </p:nvSpPr>
            <p:spPr>
              <a:xfrm>
                <a:off x="4310603" y="3179687"/>
                <a:ext cx="201829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𝑠𝑜𝑓𝑡𝑚𝑎𝑥</m:t>
                      </m:r>
                    </m:oMath>
                  </m:oMathPara>
                </a14:m>
                <a:endParaRPr lang="en-US" sz="2400" b="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𝑛𝑜𝑟𝑚𝑎𝑙𝑖𝑧𝑒</m:t>
                      </m:r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7F9F3C3-461E-469B-9424-0691B1DC0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603" y="3179687"/>
                <a:ext cx="2018294" cy="830997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C56B2B3-367C-4600-81F4-9163C1FCF123}"/>
                  </a:ext>
                </a:extLst>
              </p:cNvPr>
              <p:cNvSpPr/>
              <p:nvPr/>
            </p:nvSpPr>
            <p:spPr>
              <a:xfrm>
                <a:off x="4270977" y="4419401"/>
                <a:ext cx="43651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C56B2B3-367C-4600-81F4-9163C1FCF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77" y="4419401"/>
                <a:ext cx="436511" cy="92333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0A2BBA-A88A-4D84-858F-5EB78AA978DC}"/>
                  </a:ext>
                </a:extLst>
              </p:cNvPr>
              <p:cNvSpPr/>
              <p:nvPr/>
            </p:nvSpPr>
            <p:spPr>
              <a:xfrm>
                <a:off x="4270977" y="5050955"/>
                <a:ext cx="43651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0A2BBA-A88A-4D84-858F-5EB78AA97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77" y="5050955"/>
                <a:ext cx="436511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0DB8817-00CC-4ADD-A596-11E05920AA05}"/>
                  </a:ext>
                </a:extLst>
              </p:cNvPr>
              <p:cNvSpPr/>
              <p:nvPr/>
            </p:nvSpPr>
            <p:spPr>
              <a:xfrm>
                <a:off x="4270977" y="3844523"/>
                <a:ext cx="43651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0DB8817-00CC-4ADD-A596-11E05920A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977" y="3844523"/>
                <a:ext cx="436511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2524DA7-9AE9-4406-A23E-3606A867F18D}"/>
              </a:ext>
            </a:extLst>
          </p:cNvPr>
          <p:cNvCxnSpPr>
            <a:cxnSpLocks/>
          </p:cNvCxnSpPr>
          <p:nvPr/>
        </p:nvCxnSpPr>
        <p:spPr>
          <a:xfrm>
            <a:off x="5674132" y="4909650"/>
            <a:ext cx="1621412" cy="0"/>
          </a:xfrm>
          <a:prstGeom prst="straightConnector1">
            <a:avLst/>
          </a:prstGeom>
          <a:ln w="6032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3F57F25-1107-479D-AA54-7F89D4C0BFDD}"/>
                  </a:ext>
                </a:extLst>
              </p:cNvPr>
              <p:cNvSpPr/>
              <p:nvPr/>
            </p:nvSpPr>
            <p:spPr>
              <a:xfrm>
                <a:off x="4883727" y="4383027"/>
                <a:ext cx="31934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𝑠𝑢𝑚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3F57F25-1107-479D-AA54-7F89D4C0BF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727" y="4383027"/>
                <a:ext cx="3193418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D6894952-6137-4767-B9A4-F9F42134B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683231"/>
              </p:ext>
            </p:extLst>
          </p:nvPr>
        </p:nvGraphicFramePr>
        <p:xfrm>
          <a:off x="7835444" y="4808405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B07BA4A-267C-44A8-89D6-325CAAD1DF85}"/>
                  </a:ext>
                </a:extLst>
              </p:cNvPr>
              <p:cNvSpPr/>
              <p:nvPr/>
            </p:nvSpPr>
            <p:spPr>
              <a:xfrm>
                <a:off x="7071856" y="4234736"/>
                <a:ext cx="31934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𝑐𝑜𝑑𝑒</m:t>
                      </m:r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𝑣𝑒𝑐𝑡𝑜𝑟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B07BA4A-267C-44A8-89D6-325CAAD1DF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1856" y="4234736"/>
                <a:ext cx="3193418" cy="461665"/>
              </a:xfrm>
              <a:prstGeom prst="rect">
                <a:avLst/>
              </a:prstGeom>
              <a:blipFill>
                <a:blip r:embed="rId1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CB01DEDB-82EA-4B9C-89CD-5CCAF0196F27}"/>
              </a:ext>
            </a:extLst>
          </p:cNvPr>
          <p:cNvSpPr txBox="1"/>
          <p:nvPr/>
        </p:nvSpPr>
        <p:spPr>
          <a:xfrm>
            <a:off x="6736113" y="5129540"/>
            <a:ext cx="3864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learned weighted average!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8F3C5B-88FA-4359-8618-7E5F1F87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816758-A31F-4773-A498-16AAD3BE3219}"/>
                  </a:ext>
                </a:extLst>
              </p:cNvPr>
              <p:cNvSpPr/>
              <p:nvPr/>
            </p:nvSpPr>
            <p:spPr>
              <a:xfrm>
                <a:off x="4507708" y="4057905"/>
                <a:ext cx="6251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3.5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0816758-A31F-4773-A498-16AAD3BE32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708" y="4057905"/>
                <a:ext cx="625177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D25E4AC-38CB-4555-A917-B583188A3D20}"/>
                  </a:ext>
                </a:extLst>
              </p:cNvPr>
              <p:cNvSpPr/>
              <p:nvPr/>
            </p:nvSpPr>
            <p:spPr>
              <a:xfrm>
                <a:off x="4507708" y="4652919"/>
                <a:ext cx="6251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2.8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D25E4AC-38CB-4555-A917-B583188A3D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708" y="4652919"/>
                <a:ext cx="625177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1B0F93-A411-4A76-B018-BB9C2F786135}"/>
                  </a:ext>
                </a:extLst>
              </p:cNvPr>
              <p:cNvSpPr/>
              <p:nvPr/>
            </p:nvSpPr>
            <p:spPr>
              <a:xfrm>
                <a:off x="4507707" y="5283522"/>
                <a:ext cx="6251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1.7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31B0F93-A411-4A76-B018-BB9C2F786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707" y="5283522"/>
                <a:ext cx="625177" cy="52322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7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7" grpId="0"/>
      <p:bldP spid="52" grpId="0"/>
      <p:bldP spid="53" grpId="0"/>
      <p:bldP spid="54" grpId="0"/>
      <p:bldP spid="59" grpId="0"/>
      <p:bldP spid="61" grpId="0"/>
      <p:bldP spid="62" grpId="0"/>
      <p:bldP spid="63" grpId="0"/>
      <p:bldP spid="67" grpId="0"/>
      <p:bldP spid="69" grpId="0"/>
      <p:bldP spid="70" grpId="0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491CB-1223-4E0E-ABFA-D8112BC2E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96" y="979042"/>
            <a:ext cx="6374084" cy="3686537"/>
          </a:xfrm>
          <a:prstGeom prst="rect">
            <a:avLst/>
          </a:prstGeom>
        </p:spPr>
      </p:pic>
      <p:sp>
        <p:nvSpPr>
          <p:cNvPr id="328" name="Google Shape;328;p36"/>
          <p:cNvSpPr txBox="1"/>
          <p:nvPr/>
        </p:nvSpPr>
        <p:spPr>
          <a:xfrm>
            <a:off x="2287958" y="2491960"/>
            <a:ext cx="2393600" cy="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token1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path, 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token2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67" dirty="0"/>
          </a:p>
        </p:txBody>
      </p:sp>
      <p:cxnSp>
        <p:nvCxnSpPr>
          <p:cNvPr id="333" name="Google Shape;333;p36"/>
          <p:cNvCxnSpPr/>
          <p:nvPr/>
        </p:nvCxnSpPr>
        <p:spPr>
          <a:xfrm>
            <a:off x="4727466" y="2539983"/>
            <a:ext cx="213200" cy="0"/>
          </a:xfrm>
          <a:prstGeom prst="straightConnector1">
            <a:avLst/>
          </a:prstGeom>
          <a:noFill/>
          <a:ln w="444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4" name="Google Shape;334;p36"/>
          <p:cNvCxnSpPr/>
          <p:nvPr/>
        </p:nvCxnSpPr>
        <p:spPr>
          <a:xfrm>
            <a:off x="2015003" y="2539983"/>
            <a:ext cx="213200" cy="0"/>
          </a:xfrm>
          <a:prstGeom prst="straightConnector1">
            <a:avLst/>
          </a:prstGeom>
          <a:noFill/>
          <a:ln w="444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5" name="Google Shape;335;p36"/>
          <p:cNvSpPr txBox="1"/>
          <p:nvPr/>
        </p:nvSpPr>
        <p:spPr>
          <a:xfrm>
            <a:off x="2701885" y="2025918"/>
            <a:ext cx="1828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6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Bag of contexts</a:t>
            </a:r>
            <a:endParaRPr sz="1867"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513C1F-4A23-4E70-9CE6-247477131248}"/>
              </a:ext>
            </a:extLst>
          </p:cNvPr>
          <p:cNvSpPr txBox="1">
            <a:spLocks/>
          </p:cNvSpPr>
          <p:nvPr/>
        </p:nvSpPr>
        <p:spPr>
          <a:xfrm>
            <a:off x="800694" y="49176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Code2vec Architecture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865A7E-DB02-457F-A212-24791EEED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34" y="4216757"/>
            <a:ext cx="10199458" cy="210095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u="sng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Predicting method names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en-US" u="sng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Training set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: ~14M examples</a:t>
            </a:r>
          </a:p>
          <a:p>
            <a:pPr lvl="1">
              <a:lnSpc>
                <a:spcPct val="100000"/>
              </a:lnSpc>
            </a:pPr>
            <a:r>
              <a:rPr lang="en-US" u="sng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Training time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: &lt;1 day (very fast) thanks to its simplicity</a:t>
            </a:r>
          </a:p>
          <a:p>
            <a:pPr lvl="1">
              <a:lnSpc>
                <a:spcPct val="100000"/>
              </a:lnSpc>
            </a:pPr>
            <a:r>
              <a:rPr lang="en-US" u="sng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End-to-end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: the entire network is trained simultaneously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A8F2F3-F7BE-4B77-8C3E-C32510E0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18</a:t>
            </a:fld>
            <a:endParaRPr lang="en-US"/>
          </a:p>
        </p:txBody>
      </p:sp>
      <p:sp>
        <p:nvSpPr>
          <p:cNvPr id="23" name="Google Shape;373;p40">
            <a:extLst>
              <a:ext uri="{FF2B5EF4-FFF2-40B4-BE49-F238E27FC236}">
                <a16:creationId xmlns:a16="http://schemas.microsoft.com/office/drawing/2014/main" id="{7DA8755C-4F8A-4DFE-B1BB-85DA0689F935}"/>
              </a:ext>
            </a:extLst>
          </p:cNvPr>
          <p:cNvSpPr/>
          <p:nvPr/>
        </p:nvSpPr>
        <p:spPr>
          <a:xfrm>
            <a:off x="2306881" y="1906655"/>
            <a:ext cx="2265652" cy="1215466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3;p40">
            <a:extLst>
              <a:ext uri="{FF2B5EF4-FFF2-40B4-BE49-F238E27FC236}">
                <a16:creationId xmlns:a16="http://schemas.microsoft.com/office/drawing/2014/main" id="{37D53481-1CE4-4747-963D-EEB73B7D1D35}"/>
              </a:ext>
            </a:extLst>
          </p:cNvPr>
          <p:cNvSpPr/>
          <p:nvPr/>
        </p:nvSpPr>
        <p:spPr>
          <a:xfrm>
            <a:off x="5054025" y="1192340"/>
            <a:ext cx="1974950" cy="368653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Google Shape;373;p40">
            <a:extLst>
              <a:ext uri="{FF2B5EF4-FFF2-40B4-BE49-F238E27FC236}">
                <a16:creationId xmlns:a16="http://schemas.microsoft.com/office/drawing/2014/main" id="{E95D3316-85D0-4FF3-8489-0A694D47E465}"/>
              </a:ext>
            </a:extLst>
          </p:cNvPr>
          <p:cNvSpPr/>
          <p:nvPr/>
        </p:nvSpPr>
        <p:spPr>
          <a:xfrm>
            <a:off x="7558037" y="882584"/>
            <a:ext cx="1529360" cy="2625068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3;p40">
            <a:extLst>
              <a:ext uri="{FF2B5EF4-FFF2-40B4-BE49-F238E27FC236}">
                <a16:creationId xmlns:a16="http://schemas.microsoft.com/office/drawing/2014/main" id="{F05D92CE-BC78-4844-ADD5-54C1D71F2D06}"/>
              </a:ext>
            </a:extLst>
          </p:cNvPr>
          <p:cNvSpPr/>
          <p:nvPr/>
        </p:nvSpPr>
        <p:spPr>
          <a:xfrm>
            <a:off x="9509437" y="1251363"/>
            <a:ext cx="2036607" cy="3260391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DE6CCE-8713-4679-8A70-1FF275E99D31}"/>
              </a:ext>
            </a:extLst>
          </p:cNvPr>
          <p:cNvSpPr/>
          <p:nvPr/>
        </p:nvSpPr>
        <p:spPr>
          <a:xfrm>
            <a:off x="136734" y="2175980"/>
            <a:ext cx="1778757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</a:t>
            </a:r>
          </a:p>
        </p:txBody>
      </p:sp>
      <p:sp>
        <p:nvSpPr>
          <p:cNvPr id="29" name="Google Shape;373;p40">
            <a:extLst>
              <a:ext uri="{FF2B5EF4-FFF2-40B4-BE49-F238E27FC236}">
                <a16:creationId xmlns:a16="http://schemas.microsoft.com/office/drawing/2014/main" id="{D9DABD1D-4ED7-492C-BD1B-DAEA03CCF966}"/>
              </a:ext>
            </a:extLst>
          </p:cNvPr>
          <p:cNvSpPr/>
          <p:nvPr/>
        </p:nvSpPr>
        <p:spPr>
          <a:xfrm>
            <a:off x="136734" y="2175980"/>
            <a:ext cx="1778757" cy="66582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4C6B69-C48B-4523-B181-78B8FC48A427}"/>
              </a:ext>
            </a:extLst>
          </p:cNvPr>
          <p:cNvSpPr/>
          <p:nvPr/>
        </p:nvSpPr>
        <p:spPr>
          <a:xfrm>
            <a:off x="3019199" y="3600782"/>
            <a:ext cx="215296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Decompose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27A946D-57D8-4D8C-BBF7-B0D719AE46E5}"/>
              </a:ext>
            </a:extLst>
          </p:cNvPr>
          <p:cNvSpPr/>
          <p:nvPr/>
        </p:nvSpPr>
        <p:spPr>
          <a:xfrm>
            <a:off x="7333597" y="3604110"/>
            <a:ext cx="18712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Aggregate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00F973-90EF-4CD5-A02F-E1089C3A6D1B}"/>
              </a:ext>
            </a:extLst>
          </p:cNvPr>
          <p:cNvSpPr/>
          <p:nvPr/>
        </p:nvSpPr>
        <p:spPr>
          <a:xfrm>
            <a:off x="9848196" y="3604110"/>
            <a:ext cx="135909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Predict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13734B-305B-4325-A374-7374E3A14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67633"/>
            <a:ext cx="5291666" cy="3029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A33244-51EE-458C-9857-14E487B1B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9" y="1066347"/>
            <a:ext cx="6011921" cy="27053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251E7-B3DF-4DF2-A4A0-53760E1E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D9CA96-42A0-41CE-85A1-BA26AD79362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FFD6EBF-6A21-460C-B3DF-0433AECA38E8}"/>
              </a:ext>
            </a:extLst>
          </p:cNvPr>
          <p:cNvCxnSpPr>
            <a:cxnSpLocks/>
          </p:cNvCxnSpPr>
          <p:nvPr/>
        </p:nvCxnSpPr>
        <p:spPr>
          <a:xfrm>
            <a:off x="6096000" y="344713"/>
            <a:ext cx="0" cy="57456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9FCC009-9924-434D-A31A-A96B21719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66" y="4313275"/>
            <a:ext cx="4524750" cy="17770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15DD92-0B91-4E4D-82BE-3879FA13E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386" y="4313275"/>
            <a:ext cx="4193037" cy="1777092"/>
          </a:xfrm>
          <a:prstGeom prst="rect">
            <a:avLst/>
          </a:prstGeom>
        </p:spPr>
      </p:pic>
      <p:sp>
        <p:nvSpPr>
          <p:cNvPr id="28" name="Google Shape;373;p40">
            <a:extLst>
              <a:ext uri="{FF2B5EF4-FFF2-40B4-BE49-F238E27FC236}">
                <a16:creationId xmlns:a16="http://schemas.microsoft.com/office/drawing/2014/main" id="{8D48ACE5-6F9D-4DCF-BCC9-0D42A952A2D8}"/>
              </a:ext>
            </a:extLst>
          </p:cNvPr>
          <p:cNvSpPr/>
          <p:nvPr/>
        </p:nvSpPr>
        <p:spPr>
          <a:xfrm>
            <a:off x="803788" y="4591051"/>
            <a:ext cx="1148837" cy="32385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3;p40">
            <a:extLst>
              <a:ext uri="{FF2B5EF4-FFF2-40B4-BE49-F238E27FC236}">
                <a16:creationId xmlns:a16="http://schemas.microsoft.com/office/drawing/2014/main" id="{A53D9947-03EB-410C-A3E1-BCEF9F3AE921}"/>
              </a:ext>
            </a:extLst>
          </p:cNvPr>
          <p:cNvSpPr/>
          <p:nvPr/>
        </p:nvSpPr>
        <p:spPr>
          <a:xfrm>
            <a:off x="6710295" y="4587781"/>
            <a:ext cx="495288" cy="32385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6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>
            <a:extLst>
              <a:ext uri="{FF2B5EF4-FFF2-40B4-BE49-F238E27FC236}">
                <a16:creationId xmlns:a16="http://schemas.microsoft.com/office/drawing/2014/main" id="{71F463F8-2DE8-46B5-8FA4-4F65CE6E13C1}"/>
              </a:ext>
            </a:extLst>
          </p:cNvPr>
          <p:cNvSpPr/>
          <p:nvPr/>
        </p:nvSpPr>
        <p:spPr>
          <a:xfrm>
            <a:off x="3299045" y="3199274"/>
            <a:ext cx="639097" cy="45945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CE789D2-0DF1-4FD9-9046-EF3A0EB2BF22}"/>
              </a:ext>
            </a:extLst>
          </p:cNvPr>
          <p:cNvSpPr/>
          <p:nvPr/>
        </p:nvSpPr>
        <p:spPr>
          <a:xfrm>
            <a:off x="8253858" y="3199274"/>
            <a:ext cx="639097" cy="45945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FD6ECD-CA10-4906-82DE-21C477FC012D}"/>
              </a:ext>
            </a:extLst>
          </p:cNvPr>
          <p:cNvSpPr/>
          <p:nvPr/>
        </p:nvSpPr>
        <p:spPr>
          <a:xfrm>
            <a:off x="2305629" y="2903961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71ACFC-A80B-4A03-93D2-5E2992F69377}"/>
                  </a:ext>
                </a:extLst>
              </p:cNvPr>
              <p:cNvSpPr/>
              <p:nvPr/>
            </p:nvSpPr>
            <p:spPr>
              <a:xfrm>
                <a:off x="9112420" y="2903961"/>
                <a:ext cx="8263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cap="none" spc="0" smtClean="0">
                          <a:ln w="0"/>
                          <a:solidFill>
                            <a:schemeClr val="bg1">
                              <a:lumMod val="65000"/>
                            </a:schemeClr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5400" b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71ACFC-A80B-4A03-93D2-5E2992F69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420" y="2903961"/>
                <a:ext cx="826315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loud 3">
            <a:extLst>
              <a:ext uri="{FF2B5EF4-FFF2-40B4-BE49-F238E27FC236}">
                <a16:creationId xmlns:a16="http://schemas.microsoft.com/office/drawing/2014/main" id="{D0754BBF-F18D-4C9F-A358-C0AAD3B8A22C}"/>
              </a:ext>
            </a:extLst>
          </p:cNvPr>
          <p:cNvSpPr/>
          <p:nvPr/>
        </p:nvSpPr>
        <p:spPr>
          <a:xfrm>
            <a:off x="4389422" y="2342584"/>
            <a:ext cx="3413156" cy="2172831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Trained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6F996-C4D1-401E-9B81-EA2980D688BB}"/>
              </a:ext>
            </a:extLst>
          </p:cNvPr>
          <p:cNvSpPr txBox="1"/>
          <p:nvPr/>
        </p:nvSpPr>
        <p:spPr>
          <a:xfrm>
            <a:off x="1420835" y="1927085"/>
            <a:ext cx="231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</a:rPr>
              <a:t>Program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92EA1-DFBC-4171-9EDA-469F421F7263}"/>
              </a:ext>
            </a:extLst>
          </p:cNvPr>
          <p:cNvSpPr txBox="1"/>
          <p:nvPr/>
        </p:nvSpPr>
        <p:spPr>
          <a:xfrm>
            <a:off x="8369715" y="1927084"/>
            <a:ext cx="2362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65000"/>
                  </a:schemeClr>
                </a:solidFill>
              </a:rPr>
              <a:t>Property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22D03B-B0BC-4756-A2D3-ABA2B22F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301504-A7ED-4F64-9A90-94887537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694" y="596617"/>
            <a:ext cx="10912970" cy="114316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Predicting Properties of Programs</a:t>
            </a:r>
          </a:p>
        </p:txBody>
      </p:sp>
    </p:spTree>
    <p:extLst>
      <p:ext uri="{BB962C8B-B14F-4D97-AF65-F5344CB8AC3E}">
        <p14:creationId xmlns:p14="http://schemas.microsoft.com/office/powerpoint/2010/main" val="305330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3538D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1719C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3538D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1719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4" grpId="0" animBg="1"/>
      <p:bldP spid="5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380C8-229B-4D12-AB4C-BC11AD2FB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776"/>
            <a:ext cx="12192000" cy="5485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4D6EC-B764-4940-B39D-DA09435C7320}"/>
              </a:ext>
            </a:extLst>
          </p:cNvPr>
          <p:cNvSpPr txBox="1"/>
          <p:nvPr/>
        </p:nvSpPr>
        <p:spPr>
          <a:xfrm>
            <a:off x="214628" y="4975079"/>
            <a:ext cx="6560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⇒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Attention provides interpretability!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FA8D3-5645-4BE6-B623-802F82A5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42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380C8-229B-4D12-AB4C-BC11AD2FB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776"/>
            <a:ext cx="12192000" cy="54857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FA8D3-5645-4BE6-B623-802F82A5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34FBF-45C3-4E42-8087-23BB4551A7A3}"/>
              </a:ext>
            </a:extLst>
          </p:cNvPr>
          <p:cNvSpPr txBox="1"/>
          <p:nvPr/>
        </p:nvSpPr>
        <p:spPr>
          <a:xfrm>
            <a:off x="214628" y="4975079"/>
            <a:ext cx="6560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⇒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Attention provides interpretability!</a:t>
            </a:r>
          </a:p>
        </p:txBody>
      </p:sp>
    </p:spTree>
    <p:extLst>
      <p:ext uri="{BB962C8B-B14F-4D97-AF65-F5344CB8AC3E}">
        <p14:creationId xmlns:p14="http://schemas.microsoft.com/office/powerpoint/2010/main" val="359510829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8380C8-229B-4D12-AB4C-BC11AD2FB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776"/>
            <a:ext cx="12192000" cy="54857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FA8D3-5645-4BE6-B623-802F82A5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8E86F-F88A-402C-9C46-FF4E38CBE500}"/>
              </a:ext>
            </a:extLst>
          </p:cNvPr>
          <p:cNvSpPr txBox="1"/>
          <p:nvPr/>
        </p:nvSpPr>
        <p:spPr>
          <a:xfrm>
            <a:off x="214628" y="4975079"/>
            <a:ext cx="6560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⇒ 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Attention provides interpretability!</a:t>
            </a:r>
          </a:p>
        </p:txBody>
      </p:sp>
    </p:spTree>
    <p:extLst>
      <p:ext uri="{BB962C8B-B14F-4D97-AF65-F5344CB8AC3E}">
        <p14:creationId xmlns:p14="http://schemas.microsoft.com/office/powerpoint/2010/main" val="3011673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Vector Space of Target Labels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BA21-3FB8-4D12-AF3F-A80F04B24B3A}"/>
              </a:ext>
            </a:extLst>
          </p:cNvPr>
          <p:cNvSpPr txBox="1"/>
          <p:nvPr/>
        </p:nvSpPr>
        <p:spPr>
          <a:xfrm>
            <a:off x="800694" y="1653700"/>
            <a:ext cx="1060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Cosine-</a:t>
            </a:r>
            <a:r>
              <a:rPr lang="en-US" sz="2400" b="1" dirty="0"/>
              <a:t>similar vectors</a:t>
            </a:r>
            <a:r>
              <a:rPr lang="en-US" sz="2400" dirty="0"/>
              <a:t> are learned for </a:t>
            </a:r>
            <a:r>
              <a:rPr lang="en-US" sz="2400" b="1" dirty="0"/>
              <a:t>semantically similar </a:t>
            </a:r>
            <a:r>
              <a:rPr lang="en-US" sz="2400" dirty="0"/>
              <a:t>labels.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0F0F5-CECD-475D-93C8-4DEB36300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83" y="2070976"/>
            <a:ext cx="5139369" cy="45295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32BB67-3ABC-48B7-A667-69DB12B6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8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40F0F5-CECD-475D-93C8-4DEB36300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83" y="2438238"/>
            <a:ext cx="5139369" cy="379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ABF304-F38B-4358-91FE-EDB3A7471D51}"/>
              </a:ext>
            </a:extLst>
          </p:cNvPr>
          <p:cNvSpPr/>
          <p:nvPr/>
        </p:nvSpPr>
        <p:spPr>
          <a:xfrm>
            <a:off x="3520383" y="0"/>
            <a:ext cx="8671617" cy="19922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Vector Space of Target Labels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BA21-3FB8-4D12-AF3F-A80F04B24B3A}"/>
              </a:ext>
            </a:extLst>
          </p:cNvPr>
          <p:cNvSpPr txBox="1"/>
          <p:nvPr/>
        </p:nvSpPr>
        <p:spPr>
          <a:xfrm>
            <a:off x="800694" y="1653700"/>
            <a:ext cx="10602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Cosine-</a:t>
            </a:r>
            <a:r>
              <a:rPr lang="en-US" sz="2400" b="1" dirty="0"/>
              <a:t>similar vectors</a:t>
            </a:r>
            <a:r>
              <a:rPr lang="en-US" sz="2400" dirty="0"/>
              <a:t> are learned for </a:t>
            </a:r>
            <a:r>
              <a:rPr lang="en-US" sz="2400" b="1" dirty="0"/>
              <a:t>semantically similar </a:t>
            </a:r>
            <a:r>
              <a:rPr lang="en-US" sz="2400" dirty="0"/>
              <a:t>labels.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D0B8FA-0737-4459-A166-58DF85219BE3}"/>
              </a:ext>
            </a:extLst>
          </p:cNvPr>
          <p:cNvSpPr/>
          <p:nvPr/>
        </p:nvSpPr>
        <p:spPr>
          <a:xfrm>
            <a:off x="9806730" y="136525"/>
            <a:ext cx="4087069" cy="72040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14B037-2261-475E-8C81-6BB4EDA7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56055 -0.7055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1" y="-3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53971 -0.59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-295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55065 -0.58704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26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FFDC19-668E-4AF9-A986-379EFF2E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27" y="0"/>
            <a:ext cx="11827946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1AA0FD9-64B2-485E-BE04-C650484B1D32}"/>
              </a:ext>
            </a:extLst>
          </p:cNvPr>
          <p:cNvSpPr txBox="1">
            <a:spLocks/>
          </p:cNvSpPr>
          <p:nvPr/>
        </p:nvSpPr>
        <p:spPr>
          <a:xfrm>
            <a:off x="4237703" y="151391"/>
            <a:ext cx="3716593" cy="653640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0070C0"/>
                </a:solidFill>
                <a:latin typeface="+mn-lt"/>
                <a:cs typeface="David" panose="020E0502060401010101" pitchFamily="34" charset="-79"/>
              </a:rPr>
              <a:t>http://code2vec.org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A3AEE-A664-4A01-ABEF-69BD4FA8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B8105-DDBB-4CB6-80C0-A1BD090AC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12" y="3746500"/>
            <a:ext cx="6687933" cy="3084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BDFCF9-62D6-4516-8B73-8ED6699EE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267" y="3626518"/>
            <a:ext cx="7367466" cy="532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5E95D3-784A-49C1-BCF3-195AC4E50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3860" y="1319798"/>
            <a:ext cx="2964280" cy="112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86139C-0A93-4CD3-8CC4-2A8965568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21"/>
            <a:ext cx="12192000" cy="6803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4733C-841D-4074-8E98-770921930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2" y="3746500"/>
            <a:ext cx="6690261" cy="30844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91186F-4CF3-417D-B98B-641F470A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4ECA6-81C4-42E8-917B-0DF1E29C0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8" y="3529073"/>
            <a:ext cx="7772402" cy="5654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644EB-56FE-4819-B8D3-8C4704B0E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166" y="1451862"/>
            <a:ext cx="7115562" cy="86979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BE9F08-D7D2-4070-B997-E82A3C0FE032}"/>
              </a:ext>
            </a:extLst>
          </p:cNvPr>
          <p:cNvSpPr txBox="1">
            <a:spLocks/>
          </p:cNvSpPr>
          <p:nvPr/>
        </p:nvSpPr>
        <p:spPr>
          <a:xfrm>
            <a:off x="4237703" y="151391"/>
            <a:ext cx="3716593" cy="653640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0070C0"/>
                </a:solidFill>
                <a:latin typeface="+mn-lt"/>
                <a:cs typeface="David" panose="020E0502060401010101" pitchFamily="34" charset="-79"/>
              </a:rPr>
              <a:t>http://code2vec.org</a:t>
            </a:r>
          </a:p>
        </p:txBody>
      </p:sp>
    </p:spTree>
    <p:extLst>
      <p:ext uri="{BB962C8B-B14F-4D97-AF65-F5344CB8AC3E}">
        <p14:creationId xmlns:p14="http://schemas.microsoft.com/office/powerpoint/2010/main" val="32731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10456E-10C0-4C41-9396-070DA65E4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8" y="0"/>
            <a:ext cx="1209920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F8597-7EEC-43BA-8CC7-2C79D988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013" y="3705225"/>
            <a:ext cx="7016904" cy="31527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E1FCB-E6EE-4EA3-A49B-926ACD03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0D663-4E29-4BEE-8561-9102C87B4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627" y="3461474"/>
            <a:ext cx="8167493" cy="5789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973EB-41AF-4B35-A37C-FEF446418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09" y="1621716"/>
            <a:ext cx="11390348" cy="82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0BCB122-ED35-48AD-A1C8-0F55BB59CBC0}"/>
              </a:ext>
            </a:extLst>
          </p:cNvPr>
          <p:cNvSpPr txBox="1">
            <a:spLocks/>
          </p:cNvSpPr>
          <p:nvPr/>
        </p:nvSpPr>
        <p:spPr>
          <a:xfrm>
            <a:off x="4237703" y="151391"/>
            <a:ext cx="3716593" cy="653640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0070C0"/>
                </a:solidFill>
                <a:latin typeface="+mn-lt"/>
                <a:cs typeface="David" panose="020E0502060401010101" pitchFamily="34" charset="-79"/>
              </a:rPr>
              <a:t>http://code2vec.org</a:t>
            </a:r>
          </a:p>
        </p:txBody>
      </p:sp>
    </p:spTree>
    <p:extLst>
      <p:ext uri="{BB962C8B-B14F-4D97-AF65-F5344CB8AC3E}">
        <p14:creationId xmlns:p14="http://schemas.microsoft.com/office/powerpoint/2010/main" val="1321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5E93D-CA69-428E-9108-D8CF28F7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5" y="0"/>
            <a:ext cx="1213533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A44B1-E996-499A-9FDC-3591324B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4C323A-0758-458A-9C4A-EE26BD320C34}"/>
              </a:ext>
            </a:extLst>
          </p:cNvPr>
          <p:cNvSpPr txBox="1">
            <a:spLocks/>
          </p:cNvSpPr>
          <p:nvPr/>
        </p:nvSpPr>
        <p:spPr>
          <a:xfrm>
            <a:off x="6211913" y="5731071"/>
            <a:ext cx="3716593" cy="653640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rgbClr val="0070C0"/>
                </a:solidFill>
                <a:latin typeface="+mn-lt"/>
                <a:cs typeface="David" panose="020E0502060401010101" pitchFamily="34" charset="-79"/>
              </a:rPr>
              <a:t>http://code2vec.org</a:t>
            </a:r>
          </a:p>
        </p:txBody>
      </p:sp>
    </p:spTree>
    <p:extLst>
      <p:ext uri="{BB962C8B-B14F-4D97-AF65-F5344CB8AC3E}">
        <p14:creationId xmlns:p14="http://schemas.microsoft.com/office/powerpoint/2010/main" val="144843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C49C4-2558-48CD-9872-D1EED0105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426" y="0"/>
            <a:ext cx="78073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E82EF-A951-46FC-9655-331D4B4B8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75" y="622632"/>
            <a:ext cx="2295525" cy="809625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02299-42CD-4C93-8916-B0C5FCD2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0694" y="596617"/>
            <a:ext cx="10912970" cy="114316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Motivating Example: Semantic Labeling of Code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44A01-1EB4-4951-8312-2A01FADA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3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5BC8EF-4E8E-4578-982B-EF7482FB2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075" y="1665795"/>
            <a:ext cx="9625165" cy="2354491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String[] _______(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final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String[] array) {</a:t>
            </a:r>
            <a:b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final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String[] </a:t>
            </a:r>
            <a:r>
              <a:rPr kumimoji="0" lang="en-US" altLang="en-US" sz="2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newArray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String[</a:t>
            </a:r>
            <a:r>
              <a:rPr kumimoji="0" lang="en-US" altLang="en-US" sz="2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array.</a:t>
            </a:r>
            <a:r>
              <a:rPr kumimoji="0" lang="en-US" altLang="en-US" sz="2100" b="1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b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index =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index &lt; </a:t>
            </a:r>
            <a:r>
              <a:rPr kumimoji="0" lang="en-US" altLang="en-US" sz="2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array.</a:t>
            </a:r>
            <a:r>
              <a:rPr kumimoji="0" lang="en-US" altLang="en-US" sz="2100" b="1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index++) {</a:t>
            </a:r>
            <a:b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kumimoji="0" lang="en-US" altLang="en-US" sz="2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newArray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kumimoji="0" lang="en-US" altLang="en-US" sz="2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array.</a:t>
            </a:r>
            <a:r>
              <a:rPr kumimoji="0" lang="en-US" altLang="en-US" sz="2100" b="1" i="0" u="none" strike="noStrike" cap="none" normalizeH="0" baseline="0" dirty="0" err="1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660E7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 index -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] = array[index];</a:t>
            </a:r>
            <a:b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  <a:b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kumimoji="0" lang="en-US" altLang="en-US" sz="2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newArray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6D9979-B71A-43E2-A33D-D1A8D4203D10}"/>
              </a:ext>
            </a:extLst>
          </p:cNvPr>
          <p:cNvSpPr/>
          <p:nvPr/>
        </p:nvSpPr>
        <p:spPr>
          <a:xfrm>
            <a:off x="2369574" y="4120147"/>
            <a:ext cx="3805084" cy="6882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reverseArray</a:t>
            </a:r>
            <a:endParaRPr lang="en-US" sz="32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FB96AA-F8F3-4E94-9B1F-FF33414C3259}"/>
              </a:ext>
            </a:extLst>
          </p:cNvPr>
          <p:cNvSpPr/>
          <p:nvPr/>
        </p:nvSpPr>
        <p:spPr>
          <a:xfrm>
            <a:off x="2369574" y="4907056"/>
            <a:ext cx="3805084" cy="6882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reverse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29AD88-4E4A-42BA-B00E-FC950802CAA2}"/>
              </a:ext>
            </a:extLst>
          </p:cNvPr>
          <p:cNvSpPr/>
          <p:nvPr/>
        </p:nvSpPr>
        <p:spPr>
          <a:xfrm>
            <a:off x="2369574" y="5693965"/>
            <a:ext cx="3805084" cy="6882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subArray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5735C-8E2A-4D29-B7E3-D2DFB35FEB91}"/>
              </a:ext>
            </a:extLst>
          </p:cNvPr>
          <p:cNvSpPr txBox="1"/>
          <p:nvPr/>
        </p:nvSpPr>
        <p:spPr>
          <a:xfrm>
            <a:off x="9026012" y="4120148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77.34%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5CADAD-A285-4B4D-B428-DC37FE5C5F99}"/>
              </a:ext>
            </a:extLst>
          </p:cNvPr>
          <p:cNvSpPr txBox="1"/>
          <p:nvPr/>
        </p:nvSpPr>
        <p:spPr>
          <a:xfrm>
            <a:off x="9026012" y="4907056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18.18%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9CE0FC-185F-4FF1-B8F9-854389392362}"/>
              </a:ext>
            </a:extLst>
          </p:cNvPr>
          <p:cNvSpPr txBox="1"/>
          <p:nvPr/>
        </p:nvSpPr>
        <p:spPr>
          <a:xfrm>
            <a:off x="9234403" y="5693964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/>
              <a:t>1.45%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D73C2DB5-E142-4214-BB8D-B92771C0F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57" y="4242168"/>
            <a:ext cx="2557155" cy="4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B589B28-560C-4C0F-8B50-2E46730A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57" y="5029077"/>
            <a:ext cx="2557155" cy="4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DB71447D-F03C-4C58-9F03-12AE22146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757" y="5815986"/>
            <a:ext cx="2557155" cy="4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9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5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endParaRPr sz="3200" b="1" dirty="0">
              <a:solidFill>
                <a:srgbClr val="23538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6" name="Google Shape;916;p81"/>
          <p:cNvSpPr txBox="1">
            <a:spLocks noGrp="1"/>
          </p:cNvSpPr>
          <p:nvPr>
            <p:ph idx="1"/>
          </p:nvPr>
        </p:nvSpPr>
        <p:spPr>
          <a:xfrm>
            <a:off x="838200" y="1592586"/>
            <a:ext cx="10515600" cy="5128965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Autofit/>
          </a:bodyPr>
          <a:lstStyle/>
          <a:p>
            <a:pPr>
              <a:spcBef>
                <a:spcPts val="1067"/>
              </a:spcBef>
            </a:pPr>
            <a:r>
              <a:rPr lang="en-US" dirty="0"/>
              <a:t>Core ideas in learning code snippets:</a:t>
            </a:r>
          </a:p>
          <a:p>
            <a:pPr marL="914400" lvl="1" indent="-457200">
              <a:spcBef>
                <a:spcPts val="1067"/>
              </a:spcBef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Representing a code snippet as a set of syntactic paths</a:t>
            </a:r>
          </a:p>
          <a:p>
            <a:pPr marL="914400" lvl="1" indent="-457200">
              <a:spcBef>
                <a:spcPts val="1067"/>
              </a:spcBef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Aggregate all paths using neural attention</a:t>
            </a:r>
          </a:p>
          <a:p>
            <a:pPr>
              <a:spcBef>
                <a:spcPts val="1067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 simple and fast to train architecture</a:t>
            </a:r>
          </a:p>
          <a:p>
            <a:pPr>
              <a:spcBef>
                <a:spcPts val="1067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Interpretable thanks to the attention mechanism</a:t>
            </a:r>
          </a:p>
          <a:p>
            <a:pPr>
              <a:spcBef>
                <a:spcPts val="1067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learned vectors capture interesting phenomena</a:t>
            </a:r>
            <a:endParaRPr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B2091-7ABD-4E81-9A03-57B7FBFC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5201CD-7317-41A6-99B6-D7AC577A3CF1}"/>
              </a:ext>
            </a:extLst>
          </p:cNvPr>
          <p:cNvSpPr txBox="1">
            <a:spLocks/>
          </p:cNvSpPr>
          <p:nvPr/>
        </p:nvSpPr>
        <p:spPr>
          <a:xfrm>
            <a:off x="2738858" y="4919517"/>
            <a:ext cx="6714284" cy="691793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u="sng" dirty="0">
                <a:solidFill>
                  <a:srgbClr val="0070C0"/>
                </a:solidFill>
                <a:latin typeface="+mn-lt"/>
                <a:cs typeface="David" panose="020E0502060401010101" pitchFamily="34" charset="-79"/>
              </a:rPr>
              <a:t>http://code2vec.org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paths do you take from each code snippet? Taking all paths is quadratic!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BA21-3FB8-4D12-AF3F-A80F04B24B3A}"/>
              </a:ext>
            </a:extLst>
          </p:cNvPr>
          <p:cNvSpPr txBox="1"/>
          <p:nvPr/>
        </p:nvSpPr>
        <p:spPr>
          <a:xfrm>
            <a:off x="800694" y="1653700"/>
            <a:ext cx="106022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unlimited number!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Since attention is simply a weighted average, it can handle an arbitrary number of path-contexts.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Empirically, we found that sampling 200 from each code example is sufficient. ~200 is also the average number of paths per example.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number (200) can be easily increased if the dataset contained especially large pieces of code.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Paths that are missed due to sampling are “covered” by other paths.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3BDC2E-78BF-4021-B5DD-DE8B6659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63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not performing additional control flow or data flow analyses?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BA21-3FB8-4D12-AF3F-A80F04B24B3A}"/>
              </a:ext>
            </a:extLst>
          </p:cNvPr>
          <p:cNvSpPr txBox="1"/>
          <p:nvPr/>
        </p:nvSpPr>
        <p:spPr>
          <a:xfrm>
            <a:off x="800694" y="1653700"/>
            <a:ext cx="10602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These might help, but we are not sure they are necessary here. Most of the important signals are expressed in the syntax.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Our pure-syntactic approach has the advantage of generality – the same approach can be easily applied to other languages.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Semantic analysis is probably necessary in other tasks (for example, when the programs are binaries).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5C29D9-8474-4383-8000-4B2F24A3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52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robust are the results for variable renaming?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BA21-3FB8-4D12-AF3F-A80F04B24B3A}"/>
              </a:ext>
            </a:extLst>
          </p:cNvPr>
          <p:cNvSpPr txBox="1"/>
          <p:nvPr/>
        </p:nvSpPr>
        <p:spPr>
          <a:xfrm>
            <a:off x="800694" y="1653700"/>
            <a:ext cx="106022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As any machine learning model, confusing or adversarial examples can mislead our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Since the network was trained on “well-named” examples from top-starred GitHub projects, it does perform worse without names.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We are exploring similar approaches for obfuscated code as part of ongoing 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D58C98-CBA6-473F-BB9D-A572CDE53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36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keep vectors for </a:t>
            </a:r>
            <a:r>
              <a:rPr lang="en-US" b="1" i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paths and tokens?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54BA21-3FB8-4D12-AF3F-A80F04B24B3A}"/>
                  </a:ext>
                </a:extLst>
              </p:cNvPr>
              <p:cNvSpPr txBox="1"/>
              <p:nvPr/>
            </p:nvSpPr>
            <p:spPr>
              <a:xfrm>
                <a:off x="800693" y="1653700"/>
                <a:ext cx="10831863" cy="4434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Almost all!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Limiting to the most occurring 1M tokens, 1M paths, and 300k target labels.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Each token and path vectors has 128 elements of 4 bytes (float32)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Each target vector has 384 elements of 4 bytes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Attention vector has 384 elements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Fully connected layer is a matrix of size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384×384</m:t>
                    </m:r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u="sng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u="sng" dirty="0"/>
                  <a:t>Total size: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128⋅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groupChr>
                      </m:e>
                      <m:li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𝑣𝑒𝑐𝑡𝑜𝑟</m:t>
                        </m: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limLow>
                          <m:limLow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</m:groupChr>
                          </m:e>
                          <m:lim>
                            <m:eqArr>
                              <m:eqArr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𝑡𝑜𝑘𝑒𝑛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𝑝𝑎𝑡h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𝑣𝑜𝑐𝑎𝑏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𝑠𝑖𝑧𝑒𝑠</m:t>
                                </m:r>
                              </m:e>
                            </m:eqArr>
                          </m:lim>
                        </m:limLow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384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⋅4</m:t>
                            </m:r>
                          </m:e>
                        </m:groupChr>
                      </m:e>
                      <m:li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𝑣𝑒𝑐𝑡𝑜𝑟</m:t>
                        </m: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limLow>
                      <m:limLow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300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𝑣𝑜𝑐𝑎𝑏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𝑠𝑖𝑧𝑒</m:t>
                            </m:r>
                          </m:e>
                        </m:eqAr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384</m:t>
                            </m:r>
                          </m:e>
                        </m:groupChr>
                      </m:e>
                      <m:li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𝑎𝑡𝑡𝑒𝑛𝑡𝑖𝑜𝑛</m:t>
                        </m: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384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groupChr>
                      </m:e>
                      <m:lim>
                        <m:eqArr>
                          <m:eqArr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𝑓𝑢𝑙𝑙𝑦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𝑐𝑜𝑛𝑛𝑒𝑐𝑡𝑒𝑑</m:t>
                            </m:r>
                          </m:e>
                        </m:eqArr>
                      </m:lim>
                    </m:limLow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𝑮𝑩</m:t>
                    </m:r>
                  </m:oMath>
                </a14:m>
                <a:endParaRPr lang="en-US" sz="20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u="sng" dirty="0"/>
                  <a:t>Standard GPU memory size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𝑮𝑩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54BA21-3FB8-4D12-AF3F-A80F04B24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93" y="1653700"/>
                <a:ext cx="10831863" cy="4434419"/>
              </a:xfrm>
              <a:prstGeom prst="rect">
                <a:avLst/>
              </a:prstGeom>
              <a:blipFill>
                <a:blip r:embed="rId3"/>
                <a:stretch>
                  <a:fillRect l="-732" t="-1099" b="-2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F35269-B0A2-4310-800B-5836FCE9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98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17308405-1916-4060-98BC-5D029040EF93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 non-neural model solve the same task?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4BA21-3FB8-4D12-AF3F-A80F04B24B3A}"/>
              </a:ext>
            </a:extLst>
          </p:cNvPr>
          <p:cNvSpPr txBox="1"/>
          <p:nvPr/>
        </p:nvSpPr>
        <p:spPr>
          <a:xfrm>
            <a:off x="800693" y="1653700"/>
            <a:ext cx="108318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Yes, and pretty well (PLDI’2018).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But not as good as a neural model.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Main advantages of using a neural network: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Much </a:t>
            </a:r>
            <a:r>
              <a:rPr lang="en-US" sz="2800" b="1" dirty="0"/>
              <a:t>better generalization </a:t>
            </a:r>
            <a:r>
              <a:rPr lang="en-US" sz="2800" dirty="0"/>
              <a:t>(Section 5 in the paper)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Our neural network can </a:t>
            </a:r>
            <a:r>
              <a:rPr lang="en-US" sz="2800" b="1" dirty="0"/>
              <a:t>produce a vector</a:t>
            </a:r>
            <a:r>
              <a:rPr lang="en-US" sz="2800" dirty="0"/>
              <a:t>, which can be fed to a variety of other (neural and non-neural) ML models and tasks.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971550" lvl="1" indent="-51435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E8E63-8957-4802-B5C5-50F08231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>
            <a:extLst>
              <a:ext uri="{FF2B5EF4-FFF2-40B4-BE49-F238E27FC236}">
                <a16:creationId xmlns:a16="http://schemas.microsoft.com/office/drawing/2014/main" id="{71F463F8-2DE8-46B5-8FA4-4F65CE6E13C1}"/>
              </a:ext>
            </a:extLst>
          </p:cNvPr>
          <p:cNvSpPr/>
          <p:nvPr/>
        </p:nvSpPr>
        <p:spPr>
          <a:xfrm>
            <a:off x="3299045" y="3199274"/>
            <a:ext cx="639097" cy="459452"/>
          </a:xfrm>
          <a:prstGeom prst="rightArrow">
            <a:avLst/>
          </a:prstGeom>
          <a:solidFill>
            <a:srgbClr val="235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CE789D2-0DF1-4FD9-9046-EF3A0EB2BF22}"/>
              </a:ext>
            </a:extLst>
          </p:cNvPr>
          <p:cNvSpPr/>
          <p:nvPr/>
        </p:nvSpPr>
        <p:spPr>
          <a:xfrm>
            <a:off x="8253858" y="3199274"/>
            <a:ext cx="639097" cy="459452"/>
          </a:xfrm>
          <a:prstGeom prst="rightArrow">
            <a:avLst/>
          </a:prstGeom>
          <a:solidFill>
            <a:srgbClr val="235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FD6ECD-CA10-4906-82DE-21C477FC012D}"/>
              </a:ext>
            </a:extLst>
          </p:cNvPr>
          <p:cNvSpPr/>
          <p:nvPr/>
        </p:nvSpPr>
        <p:spPr>
          <a:xfrm>
            <a:off x="2305629" y="2903961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71ACFC-A80B-4A03-93D2-5E2992F69377}"/>
                  </a:ext>
                </a:extLst>
              </p:cNvPr>
              <p:cNvSpPr/>
              <p:nvPr/>
            </p:nvSpPr>
            <p:spPr>
              <a:xfrm>
                <a:off x="9112420" y="2903961"/>
                <a:ext cx="8263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71ACFC-A80B-4A03-93D2-5E2992F69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420" y="2903961"/>
                <a:ext cx="826315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loud 3">
            <a:extLst>
              <a:ext uri="{FF2B5EF4-FFF2-40B4-BE49-F238E27FC236}">
                <a16:creationId xmlns:a16="http://schemas.microsoft.com/office/drawing/2014/main" id="{D0754BBF-F18D-4C9F-A358-C0AAD3B8A22C}"/>
              </a:ext>
            </a:extLst>
          </p:cNvPr>
          <p:cNvSpPr/>
          <p:nvPr/>
        </p:nvSpPr>
        <p:spPr>
          <a:xfrm>
            <a:off x="4389422" y="2342584"/>
            <a:ext cx="3413156" cy="2172831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Trained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091604-DA68-41C9-B870-792245374C11}"/>
                  </a:ext>
                </a:extLst>
              </p:cNvPr>
              <p:cNvSpPr txBox="1"/>
              <p:nvPr/>
            </p:nvSpPr>
            <p:spPr>
              <a:xfrm>
                <a:off x="4389422" y="4738737"/>
                <a:ext cx="234042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2800" dirty="0"/>
                  <a:t>…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091604-DA68-41C9-B870-792245374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422" y="4738737"/>
                <a:ext cx="2340429" cy="2246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130979-110B-4C1A-AA84-B38B41473908}"/>
              </a:ext>
            </a:extLst>
          </p:cNvPr>
          <p:cNvSpPr txBox="1"/>
          <p:nvPr/>
        </p:nvSpPr>
        <p:spPr>
          <a:xfrm>
            <a:off x="573776" y="5013189"/>
            <a:ext cx="3463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Training data</a:t>
            </a:r>
          </a:p>
          <a:p>
            <a:r>
              <a:rPr lang="en-US" sz="2800" u="sng" dirty="0"/>
              <a:t>(millions of examples)</a:t>
            </a:r>
            <a:r>
              <a:rPr lang="en-US" sz="2800" dirty="0"/>
              <a:t>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301EFAF-A8A4-4112-A5A0-FE8F19D0B616}"/>
              </a:ext>
            </a:extLst>
          </p:cNvPr>
          <p:cNvSpPr/>
          <p:nvPr/>
        </p:nvSpPr>
        <p:spPr>
          <a:xfrm>
            <a:off x="4389422" y="4831341"/>
            <a:ext cx="457200" cy="1665514"/>
          </a:xfrm>
          <a:prstGeom prst="leftBrace">
            <a:avLst>
              <a:gd name="adj1" fmla="val 55952"/>
              <a:gd name="adj2" fmla="val 50000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EC2F0-4A21-43F3-86DA-E4FDB0E281F1}"/>
              </a:ext>
            </a:extLst>
          </p:cNvPr>
          <p:cNvSpPr txBox="1"/>
          <p:nvPr/>
        </p:nvSpPr>
        <p:spPr>
          <a:xfrm>
            <a:off x="1420835" y="1927085"/>
            <a:ext cx="231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5C3D6-5880-4B66-8A0E-1F2CD79D15A4}"/>
              </a:ext>
            </a:extLst>
          </p:cNvPr>
          <p:cNvSpPr txBox="1"/>
          <p:nvPr/>
        </p:nvSpPr>
        <p:spPr>
          <a:xfrm>
            <a:off x="8369715" y="1927084"/>
            <a:ext cx="2362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Property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7EE563-55E4-4EA6-822C-58341091628C}"/>
                  </a:ext>
                </a:extLst>
              </p:cNvPr>
              <p:cNvSpPr/>
              <p:nvPr/>
            </p:nvSpPr>
            <p:spPr>
              <a:xfrm>
                <a:off x="9216902" y="5013189"/>
                <a:ext cx="15696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____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97EE563-55E4-4EA6-822C-583410916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902" y="5013189"/>
                <a:ext cx="156966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A7E5333-C3CD-4F19-8B5B-D38F3E739C61}"/>
              </a:ext>
            </a:extLst>
          </p:cNvPr>
          <p:cNvSpPr txBox="1"/>
          <p:nvPr/>
        </p:nvSpPr>
        <p:spPr>
          <a:xfrm>
            <a:off x="7527114" y="5013189"/>
            <a:ext cx="1585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Test data</a:t>
            </a:r>
            <a:r>
              <a:rPr lang="en-US" sz="28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2B57C5F-85EE-449D-994E-78C4E99D4325}"/>
                  </a:ext>
                </a:extLst>
              </p:cNvPr>
              <p:cNvSpPr/>
              <p:nvPr/>
            </p:nvSpPr>
            <p:spPr>
              <a:xfrm>
                <a:off x="10001732" y="4967022"/>
                <a:ext cx="4966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2B57C5F-85EE-449D-994E-78C4E99D4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732" y="4967022"/>
                <a:ext cx="49667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D49250-5ACD-4FEB-9ADB-782419CA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Right 14">
            <a:extLst>
              <a:ext uri="{FF2B5EF4-FFF2-40B4-BE49-F238E27FC236}">
                <a16:creationId xmlns:a16="http://schemas.microsoft.com/office/drawing/2014/main" id="{71F463F8-2DE8-46B5-8FA4-4F65CE6E13C1}"/>
              </a:ext>
            </a:extLst>
          </p:cNvPr>
          <p:cNvSpPr/>
          <p:nvPr/>
        </p:nvSpPr>
        <p:spPr>
          <a:xfrm>
            <a:off x="3299045" y="3199274"/>
            <a:ext cx="639097" cy="459452"/>
          </a:xfrm>
          <a:prstGeom prst="rightArrow">
            <a:avLst/>
          </a:prstGeom>
          <a:solidFill>
            <a:srgbClr val="235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CE789D2-0DF1-4FD9-9046-EF3A0EB2BF22}"/>
              </a:ext>
            </a:extLst>
          </p:cNvPr>
          <p:cNvSpPr/>
          <p:nvPr/>
        </p:nvSpPr>
        <p:spPr>
          <a:xfrm>
            <a:off x="8253858" y="3199274"/>
            <a:ext cx="639097" cy="459452"/>
          </a:xfrm>
          <a:prstGeom prst="rightArrow">
            <a:avLst/>
          </a:prstGeom>
          <a:solidFill>
            <a:srgbClr val="235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FD6ECD-CA10-4906-82DE-21C477FC012D}"/>
              </a:ext>
            </a:extLst>
          </p:cNvPr>
          <p:cNvSpPr/>
          <p:nvPr/>
        </p:nvSpPr>
        <p:spPr>
          <a:xfrm>
            <a:off x="2305629" y="2903961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71ACFC-A80B-4A03-93D2-5E2992F69377}"/>
                  </a:ext>
                </a:extLst>
              </p:cNvPr>
              <p:cNvSpPr/>
              <p:nvPr/>
            </p:nvSpPr>
            <p:spPr>
              <a:xfrm>
                <a:off x="9112420" y="2903961"/>
                <a:ext cx="82631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571ACFC-A80B-4A03-93D2-5E2992F69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2420" y="2903961"/>
                <a:ext cx="826315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091604-DA68-41C9-B870-792245374C11}"/>
                  </a:ext>
                </a:extLst>
              </p:cNvPr>
              <p:cNvSpPr txBox="1"/>
              <p:nvPr/>
            </p:nvSpPr>
            <p:spPr>
              <a:xfrm>
                <a:off x="4389422" y="4738737"/>
                <a:ext cx="2340429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2800" dirty="0"/>
                  <a:t>…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D091604-DA68-41C9-B870-792245374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422" y="4738737"/>
                <a:ext cx="2340429" cy="22467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9130979-110B-4C1A-AA84-B38B41473908}"/>
              </a:ext>
            </a:extLst>
          </p:cNvPr>
          <p:cNvSpPr txBox="1"/>
          <p:nvPr/>
        </p:nvSpPr>
        <p:spPr>
          <a:xfrm>
            <a:off x="573776" y="5013189"/>
            <a:ext cx="3463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Training data</a:t>
            </a:r>
          </a:p>
          <a:p>
            <a:r>
              <a:rPr lang="en-US" sz="2800" u="sng" dirty="0"/>
              <a:t>(millions of examples)</a:t>
            </a:r>
            <a:r>
              <a:rPr lang="en-US" sz="2800" dirty="0"/>
              <a:t>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8301EFAF-A8A4-4112-A5A0-FE8F19D0B616}"/>
              </a:ext>
            </a:extLst>
          </p:cNvPr>
          <p:cNvSpPr/>
          <p:nvPr/>
        </p:nvSpPr>
        <p:spPr>
          <a:xfrm>
            <a:off x="4389422" y="4831341"/>
            <a:ext cx="457200" cy="1665514"/>
          </a:xfrm>
          <a:prstGeom prst="leftBrace">
            <a:avLst>
              <a:gd name="adj1" fmla="val 55952"/>
              <a:gd name="adj2" fmla="val 50000"/>
            </a:avLst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EC2F0-4A21-43F3-86DA-E4FDB0E281F1}"/>
              </a:ext>
            </a:extLst>
          </p:cNvPr>
          <p:cNvSpPr txBox="1"/>
          <p:nvPr/>
        </p:nvSpPr>
        <p:spPr>
          <a:xfrm>
            <a:off x="1420835" y="1927085"/>
            <a:ext cx="231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5C3D6-5880-4B66-8A0E-1F2CD79D15A4}"/>
              </a:ext>
            </a:extLst>
          </p:cNvPr>
          <p:cNvSpPr txBox="1"/>
          <p:nvPr/>
        </p:nvSpPr>
        <p:spPr>
          <a:xfrm>
            <a:off x="8369715" y="1927084"/>
            <a:ext cx="2362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Property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E5333-C3CD-4F19-8B5B-D38F3E739C61}"/>
              </a:ext>
            </a:extLst>
          </p:cNvPr>
          <p:cNvSpPr txBox="1"/>
          <p:nvPr/>
        </p:nvSpPr>
        <p:spPr>
          <a:xfrm>
            <a:off x="7527114" y="5013189"/>
            <a:ext cx="1585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Test data</a:t>
            </a:r>
            <a:r>
              <a:rPr lang="en-US" sz="2800" dirty="0"/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75465-EC18-4E13-A26C-8F7BD5E5B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89" y="2418783"/>
            <a:ext cx="3122611" cy="180600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DA16182-207C-46C3-B25B-438D52D4265C}"/>
              </a:ext>
            </a:extLst>
          </p:cNvPr>
          <p:cNvSpPr/>
          <p:nvPr/>
        </p:nvSpPr>
        <p:spPr>
          <a:xfrm>
            <a:off x="4429124" y="2010994"/>
            <a:ext cx="3400425" cy="27460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67CFA9-85C8-4675-88D5-205D97E54A2C}"/>
                  </a:ext>
                </a:extLst>
              </p:cNvPr>
              <p:cNvSpPr/>
              <p:nvPr/>
            </p:nvSpPr>
            <p:spPr>
              <a:xfrm>
                <a:off x="9216902" y="5013189"/>
                <a:ext cx="15696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____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67CFA9-85C8-4675-88D5-205D97E54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6902" y="5013189"/>
                <a:ext cx="156966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17EC9CE-22D1-4D35-94FF-F552E57B4B0B}"/>
                  </a:ext>
                </a:extLst>
              </p:cNvPr>
              <p:cNvSpPr/>
              <p:nvPr/>
            </p:nvSpPr>
            <p:spPr>
              <a:xfrm>
                <a:off x="10001732" y="4967022"/>
                <a:ext cx="49667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17EC9CE-22D1-4D35-94FF-F552E57B4B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732" y="4967022"/>
                <a:ext cx="49667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9EF1A-1887-4A13-B809-FAEAEC17C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545709-829B-4AB1-8558-8D696A634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78" y="2311427"/>
            <a:ext cx="3286397" cy="32194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F73AC8-56AC-4B89-8D38-5728D91C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47" y="596617"/>
            <a:ext cx="11159289" cy="1143164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Code2vec: a neural network for predicting properties of code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ABDA9-89CA-4C14-8DFE-05581DC4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273505"/>
            <a:ext cx="2743200" cy="365125"/>
          </a:xfrm>
        </p:spPr>
        <p:txBody>
          <a:bodyPr/>
          <a:lstStyle/>
          <a:p>
            <a:fld id="{05D9CA96-42A0-41CE-85A1-BA26AD793623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56426-D24C-4860-8045-BB57CA85F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723" y="2360584"/>
            <a:ext cx="2581276" cy="3219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01B76D-678B-441D-9456-582DB2BA3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595" y="2326560"/>
            <a:ext cx="3580818" cy="3219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86CFF-BFC9-43ED-BD1E-942FE8877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866" y="2326560"/>
            <a:ext cx="246946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5CF6EA-5457-4687-A1CB-53F18ADE2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090" y="3369682"/>
            <a:ext cx="4208323" cy="221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997EEC9D-E134-49FD-A933-413FF2C6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1" y="1632038"/>
            <a:ext cx="6937061" cy="172890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u="sng" dirty="0">
                <a:cs typeface="David" panose="020E0502060401010101" pitchFamily="34" charset="-79"/>
              </a:rPr>
              <a:t>Example application</a:t>
            </a:r>
            <a:r>
              <a:rPr lang="en-US" sz="2400" dirty="0">
                <a:cs typeface="David" panose="020E0502060401010101" pitchFamily="34" charset="-79"/>
              </a:rPr>
              <a:t>:</a:t>
            </a:r>
            <a:r>
              <a:rPr lang="he-IL" sz="2400" dirty="0">
                <a:cs typeface="David" panose="020E0502060401010101" pitchFamily="34" charset="-79"/>
              </a:rPr>
              <a:t> </a:t>
            </a:r>
            <a:r>
              <a:rPr lang="en-US" sz="2400" dirty="0">
                <a:cs typeface="David" panose="020E0502060401010101" pitchFamily="34" charset="-79"/>
              </a:rPr>
              <a:t> predicting method names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B017C6-6FD4-43F8-BB8B-D60BAFA3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7</a:t>
            </a:fld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859DAC8-1918-458D-91E0-21917ADD2D28}"/>
              </a:ext>
            </a:extLst>
          </p:cNvPr>
          <p:cNvSpPr/>
          <p:nvPr/>
        </p:nvSpPr>
        <p:spPr>
          <a:xfrm>
            <a:off x="5610554" y="3229812"/>
            <a:ext cx="1456648" cy="614841"/>
          </a:xfrm>
          <a:prstGeom prst="rightArrow">
            <a:avLst/>
          </a:prstGeom>
          <a:solidFill>
            <a:srgbClr val="235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3504DA1-BC66-4701-ABA7-09BAE28DC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55" y="2567739"/>
            <a:ext cx="4385187" cy="193899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String[]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______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altLang="en-US" sz="2400" b="1" dirty="0">
                <a:solidFill>
                  <a:srgbClr val="0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final </a:t>
            </a:r>
            <a:r>
              <a:rPr lang="en-US" alt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String[]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en-US" sz="2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en-US" altLang="en-US" sz="2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newArray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9BBFE-EB41-46A3-9D5C-603D561D3BE7}"/>
              </a:ext>
            </a:extLst>
          </p:cNvPr>
          <p:cNvSpPr txBox="1"/>
          <p:nvPr/>
        </p:nvSpPr>
        <p:spPr>
          <a:xfrm>
            <a:off x="7270014" y="3214068"/>
            <a:ext cx="26506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i="1" dirty="0" err="1"/>
              <a:t>reverseArray</a:t>
            </a:r>
            <a:endParaRPr lang="en-US" sz="3600" i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B3A815-5C15-4368-A69D-00D5A3E12C8D}"/>
              </a:ext>
            </a:extLst>
          </p:cNvPr>
          <p:cNvSpPr txBox="1">
            <a:spLocks/>
          </p:cNvSpPr>
          <p:nvPr/>
        </p:nvSpPr>
        <p:spPr>
          <a:xfrm>
            <a:off x="658761" y="4703659"/>
            <a:ext cx="11198942" cy="1058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A</a:t>
            </a:r>
            <a:r>
              <a:rPr lang="he-IL" sz="2400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general approach – has many possible applications: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cs typeface="David" panose="020E0502060401010101" pitchFamily="34" charset="-79"/>
              </a:rPr>
              <a:t>Yes/no malware, required dependencies, keywords / hashtags, clone detection…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7AE729C-9F88-4C5D-921E-5397BB2F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47" y="596617"/>
            <a:ext cx="11159289" cy="1143164"/>
          </a:xfrm>
        </p:spPr>
        <p:txBody>
          <a:bodyPr>
            <a:normAutofit/>
          </a:bodyPr>
          <a:lstStyle/>
          <a:p>
            <a:pPr algn="l"/>
            <a:r>
              <a:rPr lang="en-US" sz="3400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Code2vec: a neural network for predicting properties of code</a:t>
            </a:r>
          </a:p>
        </p:txBody>
      </p:sp>
    </p:spTree>
    <p:extLst>
      <p:ext uri="{BB962C8B-B14F-4D97-AF65-F5344CB8AC3E}">
        <p14:creationId xmlns:p14="http://schemas.microsoft.com/office/powerpoint/2010/main" val="258912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683823F-A748-1D4A-8C7F-4B761D44D64E}"/>
              </a:ext>
            </a:extLst>
          </p:cNvPr>
          <p:cNvSpPr txBox="1"/>
          <p:nvPr/>
        </p:nvSpPr>
        <p:spPr>
          <a:xfrm>
            <a:off x="3103144" y="3059668"/>
            <a:ext cx="59857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/>
              <a:t>How does code2vec work?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C787D9-BC2F-4BA4-A7A6-B4A94703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3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7326D-5878-4577-87BF-6F4F83CB8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767"/>
            <a:ext cx="10515600" cy="757219"/>
          </a:xfrm>
        </p:spPr>
        <p:txBody>
          <a:bodyPr>
            <a:normAutofit/>
          </a:bodyPr>
          <a:lstStyle/>
          <a:p>
            <a:r>
              <a:rPr lang="en-US" sz="2400" dirty="0"/>
              <a:t>Sequences of simple algebraic functions over vectors and matrices</a:t>
            </a:r>
          </a:p>
          <a:p>
            <a:endParaRPr lang="en-US" sz="2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12C7FB7-5B26-4A1D-BCDC-042F4E2F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CA96-42A0-41CE-85A1-BA26AD793623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5CDA2-35F2-40DD-868F-8676E2548A03}"/>
              </a:ext>
            </a:extLst>
          </p:cNvPr>
          <p:cNvSpPr/>
          <p:nvPr/>
        </p:nvSpPr>
        <p:spPr>
          <a:xfrm>
            <a:off x="438907" y="2508375"/>
            <a:ext cx="443390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F24FE-1F1C-4F88-8039-13A5ACA889DB}"/>
              </a:ext>
            </a:extLst>
          </p:cNvPr>
          <p:cNvSpPr/>
          <p:nvPr/>
        </p:nvSpPr>
        <p:spPr>
          <a:xfrm>
            <a:off x="117313" y="3338190"/>
            <a:ext cx="1086580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good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0B4D0A-AEBC-42F2-9BC0-9A0CA98D8B76}"/>
              </a:ext>
            </a:extLst>
          </p:cNvPr>
          <p:cNvSpPr/>
          <p:nvPr/>
        </p:nvSpPr>
        <p:spPr>
          <a:xfrm>
            <a:off x="264403" y="4183292"/>
            <a:ext cx="856774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talk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BD8A747-A18E-4B9A-A219-F83A63C80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58091"/>
              </p:ext>
            </p:extLst>
          </p:nvPr>
        </p:nvGraphicFramePr>
        <p:xfrm>
          <a:off x="1317218" y="2761986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D89FF1-6696-44E2-ADCF-3C13EFE69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676468"/>
              </p:ext>
            </p:extLst>
          </p:nvPr>
        </p:nvGraphicFramePr>
        <p:xfrm>
          <a:off x="1327378" y="3594519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F17DE0B-A8FA-47E0-9546-E066512C9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00576" y="3558024"/>
            <a:ext cx="2090099" cy="3715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070648-2E32-4E18-964F-F3E791330EA9}"/>
                  </a:ext>
                </a:extLst>
              </p:cNvPr>
              <p:cNvSpPr/>
              <p:nvPr/>
            </p:nvSpPr>
            <p:spPr>
              <a:xfrm>
                <a:off x="4924456" y="3118389"/>
                <a:ext cx="1151611" cy="1025987"/>
              </a:xfrm>
              <a:prstGeom prst="rect">
                <a:avLst/>
              </a:prstGeom>
              <a:noFill/>
            </p:spPr>
            <p:txBody>
              <a:bodyPr wrap="square" lIns="121920" tIns="60960" rIns="121920" bIns="6096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5867" i="1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867" i="1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US" sz="5867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070648-2E32-4E18-964F-F3E791330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456" y="3118389"/>
                <a:ext cx="1151611" cy="10259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FA1C06-2242-4062-993F-EB1D8D2589FE}"/>
              </a:ext>
            </a:extLst>
          </p:cNvPr>
          <p:cNvCxnSpPr>
            <a:cxnSpLocks/>
          </p:cNvCxnSpPr>
          <p:nvPr/>
        </p:nvCxnSpPr>
        <p:spPr>
          <a:xfrm>
            <a:off x="3127109" y="2969087"/>
            <a:ext cx="553815" cy="32390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DF414E5-CD4A-4D64-959D-156AB866E1FE}"/>
              </a:ext>
            </a:extLst>
          </p:cNvPr>
          <p:cNvCxnSpPr>
            <a:cxnSpLocks/>
          </p:cNvCxnSpPr>
          <p:nvPr/>
        </p:nvCxnSpPr>
        <p:spPr>
          <a:xfrm>
            <a:off x="3136083" y="3696118"/>
            <a:ext cx="544840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3C6A65-8663-42E5-A7F5-3DBC7E321245}"/>
              </a:ext>
            </a:extLst>
          </p:cNvPr>
          <p:cNvCxnSpPr>
            <a:cxnSpLocks/>
          </p:cNvCxnSpPr>
          <p:nvPr/>
        </p:nvCxnSpPr>
        <p:spPr>
          <a:xfrm flipV="1">
            <a:off x="3170889" y="3977906"/>
            <a:ext cx="506836" cy="52417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55740A7-6464-45A3-BF46-955D0FFF73B8}"/>
              </a:ext>
            </a:extLst>
          </p:cNvPr>
          <p:cNvCxnSpPr>
            <a:cxnSpLocks/>
          </p:cNvCxnSpPr>
          <p:nvPr/>
        </p:nvCxnSpPr>
        <p:spPr>
          <a:xfrm>
            <a:off x="4452678" y="3691334"/>
            <a:ext cx="37922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6C464B1-4F67-4E09-B2D9-E5F06695D24A}"/>
              </a:ext>
            </a:extLst>
          </p:cNvPr>
          <p:cNvSpPr/>
          <p:nvPr/>
        </p:nvSpPr>
        <p:spPr>
          <a:xfrm>
            <a:off x="3065545" y="2508691"/>
            <a:ext cx="915059" cy="61555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avg.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1F3E3AB-84E7-4CC2-B9C0-D0B9FB0A79C5}"/>
              </a:ext>
            </a:extLst>
          </p:cNvPr>
          <p:cNvCxnSpPr>
            <a:cxnSpLocks/>
          </p:cNvCxnSpPr>
          <p:nvPr/>
        </p:nvCxnSpPr>
        <p:spPr>
          <a:xfrm>
            <a:off x="6622852" y="3717321"/>
            <a:ext cx="66370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1036FD21-39BA-4ADF-B1B4-F29DF7AE4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799614"/>
              </p:ext>
            </p:extLst>
          </p:nvPr>
        </p:nvGraphicFramePr>
        <p:xfrm>
          <a:off x="1347697" y="4390318"/>
          <a:ext cx="1666242" cy="256177"/>
        </p:xfrm>
        <a:graphic>
          <a:graphicData uri="http://schemas.openxmlformats.org/drawingml/2006/table">
            <a:tbl>
              <a:tblPr firstRow="1" bandRow="1"/>
              <a:tblGrid>
                <a:gridCol w="277707">
                  <a:extLst>
                    <a:ext uri="{9D8B030D-6E8A-4147-A177-3AD203B41FA5}">
                      <a16:colId xmlns:a16="http://schemas.microsoft.com/office/drawing/2014/main" val="2976143502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11580384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62039531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374242614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4272505753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859128198"/>
                    </a:ext>
                  </a:extLst>
                </a:gridCol>
              </a:tblGrid>
              <a:tr h="25617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83628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BC62312-E927-412D-BD90-7328E00B738F}"/>
                  </a:ext>
                </a:extLst>
              </p:cNvPr>
              <p:cNvSpPr/>
              <p:nvPr/>
            </p:nvSpPr>
            <p:spPr>
              <a:xfrm>
                <a:off x="5734473" y="3148363"/>
                <a:ext cx="566181" cy="995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867" i="1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⋅</m:t>
                      </m:r>
                    </m:oMath>
                  </m:oMathPara>
                </a14:m>
                <a:endParaRPr lang="en-US" sz="5867" dirty="0"/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BC62312-E927-412D-BD90-7328E00B73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473" y="3148363"/>
                <a:ext cx="566181" cy="9952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344372CB-6120-401D-9139-81785FCF9271}"/>
              </a:ext>
            </a:extLst>
          </p:cNvPr>
          <p:cNvSpPr/>
          <p:nvPr/>
        </p:nvSpPr>
        <p:spPr>
          <a:xfrm>
            <a:off x="6719934" y="3221555"/>
            <a:ext cx="1424429" cy="533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sum(     )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1373B734-EA97-4040-AA2C-F0D34BCE2CC4}"/>
              </a:ext>
            </a:extLst>
          </p:cNvPr>
          <p:cNvSpPr txBox="1">
            <a:spLocks/>
          </p:cNvSpPr>
          <p:nvPr/>
        </p:nvSpPr>
        <p:spPr>
          <a:xfrm>
            <a:off x="838200" y="2030367"/>
            <a:ext cx="11249344" cy="757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400" u="sng" dirty="0"/>
              <a:t>A simple example</a:t>
            </a:r>
            <a:r>
              <a:rPr lang="en-US" sz="2400" dirty="0"/>
              <a:t>: Predict how positive is a given sentence (regression)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1B21009-180D-40F8-8564-E86C2ACDAC13}"/>
              </a:ext>
            </a:extLst>
          </p:cNvPr>
          <p:cNvCxnSpPr>
            <a:cxnSpLocks/>
          </p:cNvCxnSpPr>
          <p:nvPr/>
        </p:nvCxnSpPr>
        <p:spPr>
          <a:xfrm>
            <a:off x="8053096" y="3754516"/>
            <a:ext cx="507691" cy="596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D91E2A3-FAA8-4C89-974F-00938C5A8242}"/>
              </a:ext>
            </a:extLst>
          </p:cNvPr>
          <p:cNvSpPr/>
          <p:nvPr/>
        </p:nvSpPr>
        <p:spPr>
          <a:xfrm>
            <a:off x="8953876" y="3260447"/>
            <a:ext cx="1161499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Score=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7.6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0DBAC2A-1FA2-4254-9352-D2270FA78936}"/>
              </a:ext>
            </a:extLst>
          </p:cNvPr>
          <p:cNvCxnSpPr>
            <a:cxnSpLocks/>
          </p:cNvCxnSpPr>
          <p:nvPr/>
        </p:nvCxnSpPr>
        <p:spPr>
          <a:xfrm>
            <a:off x="8053096" y="4396147"/>
            <a:ext cx="724207" cy="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39C5159-48AA-406F-ABF2-69EB48C37BC1}"/>
              </a:ext>
            </a:extLst>
          </p:cNvPr>
          <p:cNvCxnSpPr>
            <a:cxnSpLocks/>
          </p:cNvCxnSpPr>
          <p:nvPr/>
        </p:nvCxnSpPr>
        <p:spPr>
          <a:xfrm>
            <a:off x="6588462" y="4347237"/>
            <a:ext cx="732487" cy="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F8268FB-8FE6-4278-8BA9-6D09E763866E}"/>
              </a:ext>
            </a:extLst>
          </p:cNvPr>
          <p:cNvCxnSpPr>
            <a:cxnSpLocks/>
          </p:cNvCxnSpPr>
          <p:nvPr/>
        </p:nvCxnSpPr>
        <p:spPr>
          <a:xfrm>
            <a:off x="4452679" y="4390317"/>
            <a:ext cx="1413825" cy="0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690AD8-5924-49B4-BC5A-321F101B6395}"/>
              </a:ext>
            </a:extLst>
          </p:cNvPr>
          <p:cNvCxnSpPr>
            <a:cxnSpLocks/>
          </p:cNvCxnSpPr>
          <p:nvPr/>
        </p:nvCxnSpPr>
        <p:spPr>
          <a:xfrm flipV="1">
            <a:off x="3213003" y="4206938"/>
            <a:ext cx="516053" cy="452195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5F46E4-3001-4A8E-A84D-CE3D9543DF70}"/>
              </a:ext>
            </a:extLst>
          </p:cNvPr>
          <p:cNvCxnSpPr>
            <a:cxnSpLocks/>
          </p:cNvCxnSpPr>
          <p:nvPr/>
        </p:nvCxnSpPr>
        <p:spPr>
          <a:xfrm flipV="1">
            <a:off x="3130731" y="3845386"/>
            <a:ext cx="678012" cy="14623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302CE62-1FE7-4D6B-A93C-58C76658FF42}"/>
              </a:ext>
            </a:extLst>
          </p:cNvPr>
          <p:cNvCxnSpPr>
            <a:cxnSpLocks/>
          </p:cNvCxnSpPr>
          <p:nvPr/>
        </p:nvCxnSpPr>
        <p:spPr>
          <a:xfrm>
            <a:off x="3087267" y="3148363"/>
            <a:ext cx="551215" cy="293893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99BD86-5B42-4347-8FB6-14078AF41DB6}"/>
              </a:ext>
            </a:extLst>
          </p:cNvPr>
          <p:cNvCxnSpPr>
            <a:cxnSpLocks/>
          </p:cNvCxnSpPr>
          <p:nvPr/>
        </p:nvCxnSpPr>
        <p:spPr>
          <a:xfrm>
            <a:off x="5355355" y="3977906"/>
            <a:ext cx="511149" cy="412411"/>
          </a:xfrm>
          <a:prstGeom prst="straightConnector1">
            <a:avLst/>
          </a:prstGeom>
          <a:ln w="508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AF1E2B4-C4C0-4F30-AE98-0D20110D854D}"/>
              </a:ext>
            </a:extLst>
          </p:cNvPr>
          <p:cNvSpPr/>
          <p:nvPr/>
        </p:nvSpPr>
        <p:spPr>
          <a:xfrm>
            <a:off x="10209234" y="3260447"/>
            <a:ext cx="1161499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Truth=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9.4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486FD6-6276-4FD4-A740-8B4A9FDD4D03}"/>
                  </a:ext>
                </a:extLst>
              </p:cNvPr>
              <p:cNvSpPr txBox="1"/>
              <p:nvPr/>
            </p:nvSpPr>
            <p:spPr>
              <a:xfrm>
                <a:off x="5906460" y="4862278"/>
                <a:ext cx="3647845" cy="9364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486FD6-6276-4FD4-A740-8B4A9FDD4D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460" y="4862278"/>
                <a:ext cx="3647845" cy="936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0AD42B4-5194-4714-BA94-0D512229CA2C}"/>
                  </a:ext>
                </a:extLst>
              </p:cNvPr>
              <p:cNvSpPr txBox="1"/>
              <p:nvPr/>
            </p:nvSpPr>
            <p:spPr>
              <a:xfrm>
                <a:off x="1327378" y="4867483"/>
                <a:ext cx="3689831" cy="9366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𝑣𝑒𝑐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𝑣𝑒𝑐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𝑙𝑜𝑠𝑠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𝑣𝑒𝑐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0AD42B4-5194-4714-BA94-0D512229CA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378" y="4867483"/>
                <a:ext cx="3689831" cy="9366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3FB5C16-A618-4A05-9154-2F9F10185A88}"/>
              </a:ext>
            </a:extLst>
          </p:cNvPr>
          <p:cNvSpPr/>
          <p:nvPr/>
        </p:nvSpPr>
        <p:spPr>
          <a:xfrm>
            <a:off x="1271247" y="4840082"/>
            <a:ext cx="3856338" cy="1108544"/>
          </a:xfrm>
          <a:prstGeom prst="roundRect">
            <a:avLst/>
          </a:prstGeom>
          <a:noFill/>
          <a:ln w="73025">
            <a:solidFill>
              <a:srgbClr val="FF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74443148-DAFE-4194-84C9-9A0E91B3F984}"/>
              </a:ext>
            </a:extLst>
          </p:cNvPr>
          <p:cNvSpPr txBox="1">
            <a:spLocks/>
          </p:cNvSpPr>
          <p:nvPr/>
        </p:nvSpPr>
        <p:spPr>
          <a:xfrm>
            <a:off x="800694" y="596617"/>
            <a:ext cx="10732545" cy="1143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23538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AAAF116-5A5D-46F2-BE3C-7757FB576C3B}"/>
              </a:ext>
            </a:extLst>
          </p:cNvPr>
          <p:cNvSpPr/>
          <p:nvPr/>
        </p:nvSpPr>
        <p:spPr>
          <a:xfrm>
            <a:off x="8939217" y="4195639"/>
            <a:ext cx="2431516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Loss(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pred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truth)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50304-CDB9-4B22-99A7-7E3BCF1E3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376" y="2697751"/>
            <a:ext cx="371888" cy="20911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DF2AE71-978B-45D1-BB4B-836D5BCFE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4242" y="2697751"/>
            <a:ext cx="37188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9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  <p:bldP spid="49" grpId="0"/>
      <p:bldP spid="63" grpId="0"/>
      <p:bldP spid="66" grpId="0"/>
      <p:bldP spid="71" grpId="0"/>
      <p:bldP spid="33" grpId="0" animBg="1"/>
      <p:bldP spid="59" grpId="0" animBg="1"/>
      <p:bldP spid="29" grpId="0"/>
      <p:bldP spid="60" grpId="0"/>
      <p:bldP spid="67" grpId="0" animBg="1"/>
      <p:bldP spid="6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7829</TotalTime>
  <Words>1310</Words>
  <Application>Microsoft Macintosh PowerPoint</Application>
  <PresentationFormat>Widescreen</PresentationFormat>
  <Paragraphs>297</Paragraphs>
  <Slides>35</Slides>
  <Notes>28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Consolas</vt:lpstr>
      <vt:lpstr>Courier New</vt:lpstr>
      <vt:lpstr>Times New Roman</vt:lpstr>
      <vt:lpstr>Wingdings</vt:lpstr>
      <vt:lpstr>Office Theme</vt:lpstr>
      <vt:lpstr>PowerPoint Presentation</vt:lpstr>
      <vt:lpstr>Predicting Properties of Programs</vt:lpstr>
      <vt:lpstr>A Motivating Example: Semantic Labeling of Code</vt:lpstr>
      <vt:lpstr>PowerPoint Presentation</vt:lpstr>
      <vt:lpstr>PowerPoint Presentation</vt:lpstr>
      <vt:lpstr>Code2vec: a neural network for predicting properties of code</vt:lpstr>
      <vt:lpstr>Code2vec: a neural network for predicting properties of code</vt:lpstr>
      <vt:lpstr>PowerPoint Presentation</vt:lpstr>
      <vt:lpstr>PowerPoint Presentation</vt:lpstr>
      <vt:lpstr>Distributed Representations (“embeddings”)</vt:lpstr>
      <vt:lpstr>PowerPoint Presentation</vt:lpstr>
      <vt:lpstr>PowerPoint Presentation</vt:lpstr>
      <vt:lpstr>PowerPoint Presentation</vt:lpstr>
      <vt:lpstr>AST-paths</vt:lpstr>
      <vt:lpstr>Representing AST-Paths as Vectors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Uri Alon</dc:creator>
  <cp:lastModifiedBy>Uri Alon</cp:lastModifiedBy>
  <cp:revision>68</cp:revision>
  <dcterms:created xsi:type="dcterms:W3CDTF">2019-01-07T12:42:46Z</dcterms:created>
  <dcterms:modified xsi:type="dcterms:W3CDTF">2022-03-23T15:29:23Z</dcterms:modified>
</cp:coreProperties>
</file>